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97" r:id="rId4"/>
    <p:sldId id="259" r:id="rId5"/>
    <p:sldId id="290" r:id="rId6"/>
    <p:sldId id="261" r:id="rId7"/>
    <p:sldId id="263" r:id="rId8"/>
    <p:sldId id="283" r:id="rId9"/>
    <p:sldId id="293" r:id="rId10"/>
    <p:sldId id="282" r:id="rId11"/>
    <p:sldId id="296" r:id="rId12"/>
    <p:sldId id="264" r:id="rId13"/>
    <p:sldId id="265" r:id="rId14"/>
    <p:sldId id="267" r:id="rId15"/>
    <p:sldId id="269" r:id="rId16"/>
    <p:sldId id="268" r:id="rId17"/>
    <p:sldId id="270" r:id="rId18"/>
    <p:sldId id="289" r:id="rId19"/>
    <p:sldId id="284" r:id="rId20"/>
    <p:sldId id="295" r:id="rId21"/>
    <p:sldId id="285" r:id="rId22"/>
    <p:sldId id="286" r:id="rId23"/>
    <p:sldId id="273" r:id="rId24"/>
    <p:sldId id="277" r:id="rId25"/>
    <p:sldId id="275" r:id="rId26"/>
    <p:sldId id="291" r:id="rId27"/>
    <p:sldId id="288" r:id="rId28"/>
    <p:sldId id="278" r:id="rId29"/>
    <p:sldId id="287" r:id="rId30"/>
    <p:sldId id="292" r:id="rId31"/>
    <p:sldId id="280" r:id="rId32"/>
    <p:sldId id="279" r:id="rId33"/>
    <p:sldId id="281" r:id="rId34"/>
    <p:sldId id="260" r:id="rId35"/>
    <p:sldId id="266" r:id="rId36"/>
    <p:sldId id="271" r:id="rId37"/>
    <p:sldId id="276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79" autoAdjust="0"/>
    <p:restoredTop sz="94660"/>
  </p:normalViewPr>
  <p:slideViewPr>
    <p:cSldViewPr snapToGrid="0">
      <p:cViewPr varScale="1">
        <p:scale>
          <a:sx n="82" d="100"/>
          <a:sy n="82" d="100"/>
        </p:scale>
        <p:origin x="9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E88FE6-6AA8-47C7-91B9-8D954CF01E5F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7D022F3-1C9A-4B3B-9CD9-EC800F679A29}">
      <dgm:prSet/>
      <dgm:spPr/>
      <dgm:t>
        <a:bodyPr/>
        <a:lstStyle/>
        <a:p>
          <a:r>
            <a:rPr lang="en-US" dirty="0"/>
            <a:t>Dated to medieval Europe and present in most countries.</a:t>
          </a:r>
        </a:p>
      </dgm:t>
    </dgm:pt>
    <dgm:pt modelId="{8E1116B7-B6C0-4652-8BEF-B28AF955FB69}" type="parTrans" cxnId="{0975174A-7D1E-489C-8395-1A20630F6812}">
      <dgm:prSet/>
      <dgm:spPr/>
      <dgm:t>
        <a:bodyPr/>
        <a:lstStyle/>
        <a:p>
          <a:endParaRPr lang="en-US"/>
        </a:p>
      </dgm:t>
    </dgm:pt>
    <dgm:pt modelId="{E657C0FA-F371-4050-A54A-62F2B91135FE}" type="sibTrans" cxnId="{0975174A-7D1E-489C-8395-1A20630F6812}">
      <dgm:prSet/>
      <dgm:spPr/>
      <dgm:t>
        <a:bodyPr/>
        <a:lstStyle/>
        <a:p>
          <a:endParaRPr lang="en-US"/>
        </a:p>
      </dgm:t>
    </dgm:pt>
    <dgm:pt modelId="{09258FB6-DD30-40EC-A2DB-6FCDED5676DF}">
      <dgm:prSet/>
      <dgm:spPr/>
      <dgm:t>
        <a:bodyPr/>
        <a:lstStyle/>
        <a:p>
          <a:r>
            <a:rPr lang="en-US" dirty="0"/>
            <a:t>Originated from traveling minstrels writing lyrical poetry for nobles.</a:t>
          </a:r>
        </a:p>
      </dgm:t>
    </dgm:pt>
    <dgm:pt modelId="{A5CA3DB2-BA54-494E-88EF-545274887A65}" type="parTrans" cxnId="{6CE4573F-D6AC-4C23-A90F-4B4A667F70CC}">
      <dgm:prSet/>
      <dgm:spPr/>
      <dgm:t>
        <a:bodyPr/>
        <a:lstStyle/>
        <a:p>
          <a:endParaRPr lang="en-US"/>
        </a:p>
      </dgm:t>
    </dgm:pt>
    <dgm:pt modelId="{6A51585D-9388-4BDA-AE37-97A091006D33}" type="sibTrans" cxnId="{6CE4573F-D6AC-4C23-A90F-4B4A667F70CC}">
      <dgm:prSet/>
      <dgm:spPr/>
      <dgm:t>
        <a:bodyPr/>
        <a:lstStyle/>
        <a:p>
          <a:endParaRPr lang="en-US"/>
        </a:p>
      </dgm:t>
    </dgm:pt>
    <dgm:pt modelId="{B18EC719-BB6B-486E-908A-22A872643FE9}">
      <dgm:prSet/>
      <dgm:spPr/>
      <dgm:t>
        <a:bodyPr/>
        <a:lstStyle/>
        <a:p>
          <a:r>
            <a:rPr lang="en-US" dirty="0"/>
            <a:t>Accompanied by music and encouraged dance. </a:t>
          </a:r>
        </a:p>
      </dgm:t>
    </dgm:pt>
    <dgm:pt modelId="{6D237B0E-2441-46F2-8812-EC321BA8656E}" type="parTrans" cxnId="{52102CE4-DBBC-4650-B66B-002AE3D176FF}">
      <dgm:prSet/>
      <dgm:spPr/>
      <dgm:t>
        <a:bodyPr/>
        <a:lstStyle/>
        <a:p>
          <a:endParaRPr lang="en-US"/>
        </a:p>
      </dgm:t>
    </dgm:pt>
    <dgm:pt modelId="{698EAF49-604C-42A7-9298-E69B54E9E2E4}" type="sibTrans" cxnId="{52102CE4-DBBC-4650-B66B-002AE3D176FF}">
      <dgm:prSet/>
      <dgm:spPr/>
      <dgm:t>
        <a:bodyPr/>
        <a:lstStyle/>
        <a:p>
          <a:endParaRPr lang="en-US"/>
        </a:p>
      </dgm:t>
    </dgm:pt>
    <dgm:pt modelId="{AE853194-246C-425B-BA13-FFC7C4823DE0}">
      <dgm:prSet/>
      <dgm:spPr/>
      <dgm:t>
        <a:bodyPr/>
        <a:lstStyle/>
        <a:p>
          <a:r>
            <a:rPr lang="en-US" dirty="0"/>
            <a:t>Described a myriad of topics from love to war and local legends to cultural heroes.</a:t>
          </a:r>
        </a:p>
      </dgm:t>
    </dgm:pt>
    <dgm:pt modelId="{3E49DCAE-AF70-4465-B55B-ADFEE35CED59}" type="parTrans" cxnId="{B187BB0B-C731-45AC-BB8E-B068668C75A1}">
      <dgm:prSet/>
      <dgm:spPr/>
      <dgm:t>
        <a:bodyPr/>
        <a:lstStyle/>
        <a:p>
          <a:endParaRPr lang="en-US"/>
        </a:p>
      </dgm:t>
    </dgm:pt>
    <dgm:pt modelId="{524387F5-ED31-4637-B20D-DD6558A4157B}" type="sibTrans" cxnId="{B187BB0B-C731-45AC-BB8E-B068668C75A1}">
      <dgm:prSet/>
      <dgm:spPr/>
      <dgm:t>
        <a:bodyPr/>
        <a:lstStyle/>
        <a:p>
          <a:endParaRPr lang="en-US"/>
        </a:p>
      </dgm:t>
    </dgm:pt>
    <dgm:pt modelId="{19C9A088-684E-4399-A3EC-D0C51559BBE6}">
      <dgm:prSet/>
      <dgm:spPr/>
      <dgm:t>
        <a:bodyPr/>
        <a:lstStyle/>
        <a:p>
          <a:r>
            <a:rPr lang="en-US" dirty="0"/>
            <a:t>Carried by traveling minstrels all over Europe and brought to America by emigrants.</a:t>
          </a:r>
        </a:p>
      </dgm:t>
    </dgm:pt>
    <dgm:pt modelId="{530E02E8-FF3C-438D-962B-623E30C67996}" type="parTrans" cxnId="{37497F77-1BEB-4998-967C-F9098878C596}">
      <dgm:prSet/>
      <dgm:spPr/>
      <dgm:t>
        <a:bodyPr/>
        <a:lstStyle/>
        <a:p>
          <a:endParaRPr lang="en-US"/>
        </a:p>
      </dgm:t>
    </dgm:pt>
    <dgm:pt modelId="{1650F7F5-19D2-4EAB-BF8C-5CF4EEA6FBC9}" type="sibTrans" cxnId="{37497F77-1BEB-4998-967C-F9098878C596}">
      <dgm:prSet/>
      <dgm:spPr/>
      <dgm:t>
        <a:bodyPr/>
        <a:lstStyle/>
        <a:p>
          <a:endParaRPr lang="en-US"/>
        </a:p>
      </dgm:t>
    </dgm:pt>
    <dgm:pt modelId="{A0BC8B42-4955-4BB0-A79B-4C4805604507}" type="pres">
      <dgm:prSet presAssocID="{2DE88FE6-6AA8-47C7-91B9-8D954CF01E5F}" presName="vert0" presStyleCnt="0">
        <dgm:presLayoutVars>
          <dgm:dir/>
          <dgm:animOne val="branch"/>
          <dgm:animLvl val="lvl"/>
        </dgm:presLayoutVars>
      </dgm:prSet>
      <dgm:spPr/>
    </dgm:pt>
    <dgm:pt modelId="{3F551C49-D171-463E-A3AC-5BB3D7CA0274}" type="pres">
      <dgm:prSet presAssocID="{17D022F3-1C9A-4B3B-9CD9-EC800F679A29}" presName="thickLine" presStyleLbl="alignNode1" presStyleIdx="0" presStyleCnt="5"/>
      <dgm:spPr/>
    </dgm:pt>
    <dgm:pt modelId="{CAD81593-F2AC-4098-A8A7-37BBE8C4F90F}" type="pres">
      <dgm:prSet presAssocID="{17D022F3-1C9A-4B3B-9CD9-EC800F679A29}" presName="horz1" presStyleCnt="0"/>
      <dgm:spPr/>
    </dgm:pt>
    <dgm:pt modelId="{0FEA240B-CCF0-4351-B21E-245B48F94CD8}" type="pres">
      <dgm:prSet presAssocID="{17D022F3-1C9A-4B3B-9CD9-EC800F679A29}" presName="tx1" presStyleLbl="revTx" presStyleIdx="0" presStyleCnt="5"/>
      <dgm:spPr/>
    </dgm:pt>
    <dgm:pt modelId="{DFCDE47E-2A82-4B7B-832C-59F94CA3499C}" type="pres">
      <dgm:prSet presAssocID="{17D022F3-1C9A-4B3B-9CD9-EC800F679A29}" presName="vert1" presStyleCnt="0"/>
      <dgm:spPr/>
    </dgm:pt>
    <dgm:pt modelId="{66F386A9-5C75-4117-B930-E3F3886F5CF3}" type="pres">
      <dgm:prSet presAssocID="{09258FB6-DD30-40EC-A2DB-6FCDED5676DF}" presName="thickLine" presStyleLbl="alignNode1" presStyleIdx="1" presStyleCnt="5"/>
      <dgm:spPr/>
    </dgm:pt>
    <dgm:pt modelId="{17C04B34-0A54-4C15-AFDF-FB61AE00E932}" type="pres">
      <dgm:prSet presAssocID="{09258FB6-DD30-40EC-A2DB-6FCDED5676DF}" presName="horz1" presStyleCnt="0"/>
      <dgm:spPr/>
    </dgm:pt>
    <dgm:pt modelId="{D8084F4A-A2D2-4C15-BE9E-33B48D0534EA}" type="pres">
      <dgm:prSet presAssocID="{09258FB6-DD30-40EC-A2DB-6FCDED5676DF}" presName="tx1" presStyleLbl="revTx" presStyleIdx="1" presStyleCnt="5"/>
      <dgm:spPr/>
    </dgm:pt>
    <dgm:pt modelId="{607D3DA5-AB7A-4846-BF5A-3C64ED8551F0}" type="pres">
      <dgm:prSet presAssocID="{09258FB6-DD30-40EC-A2DB-6FCDED5676DF}" presName="vert1" presStyleCnt="0"/>
      <dgm:spPr/>
    </dgm:pt>
    <dgm:pt modelId="{3BDC58BB-D415-4431-917A-5F291AB1D6EE}" type="pres">
      <dgm:prSet presAssocID="{B18EC719-BB6B-486E-908A-22A872643FE9}" presName="thickLine" presStyleLbl="alignNode1" presStyleIdx="2" presStyleCnt="5"/>
      <dgm:spPr/>
    </dgm:pt>
    <dgm:pt modelId="{C5524E08-5A01-4ECD-9D40-41E00A803052}" type="pres">
      <dgm:prSet presAssocID="{B18EC719-BB6B-486E-908A-22A872643FE9}" presName="horz1" presStyleCnt="0"/>
      <dgm:spPr/>
    </dgm:pt>
    <dgm:pt modelId="{7E0FE814-96CE-477C-A07F-2CEB48D4993F}" type="pres">
      <dgm:prSet presAssocID="{B18EC719-BB6B-486E-908A-22A872643FE9}" presName="tx1" presStyleLbl="revTx" presStyleIdx="2" presStyleCnt="5"/>
      <dgm:spPr/>
    </dgm:pt>
    <dgm:pt modelId="{54675DC6-EF81-4740-AF9B-C22A62A3CD68}" type="pres">
      <dgm:prSet presAssocID="{B18EC719-BB6B-486E-908A-22A872643FE9}" presName="vert1" presStyleCnt="0"/>
      <dgm:spPr/>
    </dgm:pt>
    <dgm:pt modelId="{3A7C2C48-F077-4316-A0CF-38E0CFF58C5F}" type="pres">
      <dgm:prSet presAssocID="{AE853194-246C-425B-BA13-FFC7C4823DE0}" presName="thickLine" presStyleLbl="alignNode1" presStyleIdx="3" presStyleCnt="5"/>
      <dgm:spPr/>
    </dgm:pt>
    <dgm:pt modelId="{A4F4EE51-C2F2-45AC-859D-D2EBDAB0FD72}" type="pres">
      <dgm:prSet presAssocID="{AE853194-246C-425B-BA13-FFC7C4823DE0}" presName="horz1" presStyleCnt="0"/>
      <dgm:spPr/>
    </dgm:pt>
    <dgm:pt modelId="{6D48E267-23C3-4054-A021-6FB379A9B65D}" type="pres">
      <dgm:prSet presAssocID="{AE853194-246C-425B-BA13-FFC7C4823DE0}" presName="tx1" presStyleLbl="revTx" presStyleIdx="3" presStyleCnt="5"/>
      <dgm:spPr/>
    </dgm:pt>
    <dgm:pt modelId="{8854BE87-DAE7-4F38-8BAA-14FE121D6D32}" type="pres">
      <dgm:prSet presAssocID="{AE853194-246C-425B-BA13-FFC7C4823DE0}" presName="vert1" presStyleCnt="0"/>
      <dgm:spPr/>
    </dgm:pt>
    <dgm:pt modelId="{334887F5-AC19-47E0-8DA5-207BFBC36BA9}" type="pres">
      <dgm:prSet presAssocID="{19C9A088-684E-4399-A3EC-D0C51559BBE6}" presName="thickLine" presStyleLbl="alignNode1" presStyleIdx="4" presStyleCnt="5"/>
      <dgm:spPr/>
    </dgm:pt>
    <dgm:pt modelId="{3C9E25AB-2C1E-4C0F-9019-4457FB864E9D}" type="pres">
      <dgm:prSet presAssocID="{19C9A088-684E-4399-A3EC-D0C51559BBE6}" presName="horz1" presStyleCnt="0"/>
      <dgm:spPr/>
    </dgm:pt>
    <dgm:pt modelId="{0218486C-322C-452F-B18F-BD6354AB41E4}" type="pres">
      <dgm:prSet presAssocID="{19C9A088-684E-4399-A3EC-D0C51559BBE6}" presName="tx1" presStyleLbl="revTx" presStyleIdx="4" presStyleCnt="5"/>
      <dgm:spPr/>
    </dgm:pt>
    <dgm:pt modelId="{31FAFE01-9340-4BB2-8D8E-537AAE4A51FB}" type="pres">
      <dgm:prSet presAssocID="{19C9A088-684E-4399-A3EC-D0C51559BBE6}" presName="vert1" presStyleCnt="0"/>
      <dgm:spPr/>
    </dgm:pt>
  </dgm:ptLst>
  <dgm:cxnLst>
    <dgm:cxn modelId="{B187BB0B-C731-45AC-BB8E-B068668C75A1}" srcId="{2DE88FE6-6AA8-47C7-91B9-8D954CF01E5F}" destId="{AE853194-246C-425B-BA13-FFC7C4823DE0}" srcOrd="3" destOrd="0" parTransId="{3E49DCAE-AF70-4465-B55B-ADFEE35CED59}" sibTransId="{524387F5-ED31-4637-B20D-DD6558A4157B}"/>
    <dgm:cxn modelId="{EAA1242E-74B0-41C5-AE10-142652FD8C4F}" type="presOf" srcId="{AE853194-246C-425B-BA13-FFC7C4823DE0}" destId="{6D48E267-23C3-4054-A021-6FB379A9B65D}" srcOrd="0" destOrd="0" presId="urn:microsoft.com/office/officeart/2008/layout/LinedList"/>
    <dgm:cxn modelId="{6CE4573F-D6AC-4C23-A90F-4B4A667F70CC}" srcId="{2DE88FE6-6AA8-47C7-91B9-8D954CF01E5F}" destId="{09258FB6-DD30-40EC-A2DB-6FCDED5676DF}" srcOrd="1" destOrd="0" parTransId="{A5CA3DB2-BA54-494E-88EF-545274887A65}" sibTransId="{6A51585D-9388-4BDA-AE37-97A091006D33}"/>
    <dgm:cxn modelId="{6359A143-B956-4A6E-AEFC-87D05FAC4CD2}" type="presOf" srcId="{B18EC719-BB6B-486E-908A-22A872643FE9}" destId="{7E0FE814-96CE-477C-A07F-2CEB48D4993F}" srcOrd="0" destOrd="0" presId="urn:microsoft.com/office/officeart/2008/layout/LinedList"/>
    <dgm:cxn modelId="{0975174A-7D1E-489C-8395-1A20630F6812}" srcId="{2DE88FE6-6AA8-47C7-91B9-8D954CF01E5F}" destId="{17D022F3-1C9A-4B3B-9CD9-EC800F679A29}" srcOrd="0" destOrd="0" parTransId="{8E1116B7-B6C0-4652-8BEF-B28AF955FB69}" sibTransId="{E657C0FA-F371-4050-A54A-62F2B91135FE}"/>
    <dgm:cxn modelId="{37497F77-1BEB-4998-967C-F9098878C596}" srcId="{2DE88FE6-6AA8-47C7-91B9-8D954CF01E5F}" destId="{19C9A088-684E-4399-A3EC-D0C51559BBE6}" srcOrd="4" destOrd="0" parTransId="{530E02E8-FF3C-438D-962B-623E30C67996}" sibTransId="{1650F7F5-19D2-4EAB-BF8C-5CF4EEA6FBC9}"/>
    <dgm:cxn modelId="{C952BF7F-DC53-4CC2-81A8-31438E90F139}" type="presOf" srcId="{09258FB6-DD30-40EC-A2DB-6FCDED5676DF}" destId="{D8084F4A-A2D2-4C15-BE9E-33B48D0534EA}" srcOrd="0" destOrd="0" presId="urn:microsoft.com/office/officeart/2008/layout/LinedList"/>
    <dgm:cxn modelId="{8C313F84-22C1-4825-B87D-444342D05500}" type="presOf" srcId="{2DE88FE6-6AA8-47C7-91B9-8D954CF01E5F}" destId="{A0BC8B42-4955-4BB0-A79B-4C4805604507}" srcOrd="0" destOrd="0" presId="urn:microsoft.com/office/officeart/2008/layout/LinedList"/>
    <dgm:cxn modelId="{BEA20CB5-1276-4A57-AE9D-331D4818C1D1}" type="presOf" srcId="{17D022F3-1C9A-4B3B-9CD9-EC800F679A29}" destId="{0FEA240B-CCF0-4351-B21E-245B48F94CD8}" srcOrd="0" destOrd="0" presId="urn:microsoft.com/office/officeart/2008/layout/LinedList"/>
    <dgm:cxn modelId="{DD6E0EBC-31F8-4BCE-9EA3-FD22261BCC24}" type="presOf" srcId="{19C9A088-684E-4399-A3EC-D0C51559BBE6}" destId="{0218486C-322C-452F-B18F-BD6354AB41E4}" srcOrd="0" destOrd="0" presId="urn:microsoft.com/office/officeart/2008/layout/LinedList"/>
    <dgm:cxn modelId="{52102CE4-DBBC-4650-B66B-002AE3D176FF}" srcId="{2DE88FE6-6AA8-47C7-91B9-8D954CF01E5F}" destId="{B18EC719-BB6B-486E-908A-22A872643FE9}" srcOrd="2" destOrd="0" parTransId="{6D237B0E-2441-46F2-8812-EC321BA8656E}" sibTransId="{698EAF49-604C-42A7-9298-E69B54E9E2E4}"/>
    <dgm:cxn modelId="{1B992214-BD63-451F-950A-3968D3465843}" type="presParOf" srcId="{A0BC8B42-4955-4BB0-A79B-4C4805604507}" destId="{3F551C49-D171-463E-A3AC-5BB3D7CA0274}" srcOrd="0" destOrd="0" presId="urn:microsoft.com/office/officeart/2008/layout/LinedList"/>
    <dgm:cxn modelId="{FF5C2785-8A1E-4514-8315-3981D4FC1CF1}" type="presParOf" srcId="{A0BC8B42-4955-4BB0-A79B-4C4805604507}" destId="{CAD81593-F2AC-4098-A8A7-37BBE8C4F90F}" srcOrd="1" destOrd="0" presId="urn:microsoft.com/office/officeart/2008/layout/LinedList"/>
    <dgm:cxn modelId="{58112A10-051F-43B7-9653-2B06CD69ED5D}" type="presParOf" srcId="{CAD81593-F2AC-4098-A8A7-37BBE8C4F90F}" destId="{0FEA240B-CCF0-4351-B21E-245B48F94CD8}" srcOrd="0" destOrd="0" presId="urn:microsoft.com/office/officeart/2008/layout/LinedList"/>
    <dgm:cxn modelId="{13358327-B5B6-4BEB-BC17-1FFCB3848340}" type="presParOf" srcId="{CAD81593-F2AC-4098-A8A7-37BBE8C4F90F}" destId="{DFCDE47E-2A82-4B7B-832C-59F94CA3499C}" srcOrd="1" destOrd="0" presId="urn:microsoft.com/office/officeart/2008/layout/LinedList"/>
    <dgm:cxn modelId="{BE45C1F2-5E7F-4FA9-8D1A-CAD0B3B53398}" type="presParOf" srcId="{A0BC8B42-4955-4BB0-A79B-4C4805604507}" destId="{66F386A9-5C75-4117-B930-E3F3886F5CF3}" srcOrd="2" destOrd="0" presId="urn:microsoft.com/office/officeart/2008/layout/LinedList"/>
    <dgm:cxn modelId="{80EAE549-2BC1-42D0-AC04-F7F027B3774A}" type="presParOf" srcId="{A0BC8B42-4955-4BB0-A79B-4C4805604507}" destId="{17C04B34-0A54-4C15-AFDF-FB61AE00E932}" srcOrd="3" destOrd="0" presId="urn:microsoft.com/office/officeart/2008/layout/LinedList"/>
    <dgm:cxn modelId="{A3485F4F-C5A9-4C05-9919-0DE53EA48F5F}" type="presParOf" srcId="{17C04B34-0A54-4C15-AFDF-FB61AE00E932}" destId="{D8084F4A-A2D2-4C15-BE9E-33B48D0534EA}" srcOrd="0" destOrd="0" presId="urn:microsoft.com/office/officeart/2008/layout/LinedList"/>
    <dgm:cxn modelId="{B8CC1F03-850B-4F48-AFFF-D886EDC217EC}" type="presParOf" srcId="{17C04B34-0A54-4C15-AFDF-FB61AE00E932}" destId="{607D3DA5-AB7A-4846-BF5A-3C64ED8551F0}" srcOrd="1" destOrd="0" presId="urn:microsoft.com/office/officeart/2008/layout/LinedList"/>
    <dgm:cxn modelId="{C4243E96-1FAF-40AD-BDAD-160EDE2863C7}" type="presParOf" srcId="{A0BC8B42-4955-4BB0-A79B-4C4805604507}" destId="{3BDC58BB-D415-4431-917A-5F291AB1D6EE}" srcOrd="4" destOrd="0" presId="urn:microsoft.com/office/officeart/2008/layout/LinedList"/>
    <dgm:cxn modelId="{9EFA9A15-AAA3-4446-A5D6-8712F7D944DB}" type="presParOf" srcId="{A0BC8B42-4955-4BB0-A79B-4C4805604507}" destId="{C5524E08-5A01-4ECD-9D40-41E00A803052}" srcOrd="5" destOrd="0" presId="urn:microsoft.com/office/officeart/2008/layout/LinedList"/>
    <dgm:cxn modelId="{A6F6B0B9-435E-4CE3-9064-9CEC5A6A1171}" type="presParOf" srcId="{C5524E08-5A01-4ECD-9D40-41E00A803052}" destId="{7E0FE814-96CE-477C-A07F-2CEB48D4993F}" srcOrd="0" destOrd="0" presId="urn:microsoft.com/office/officeart/2008/layout/LinedList"/>
    <dgm:cxn modelId="{A4AA17AF-0F15-47E0-826A-3BD206FD53CB}" type="presParOf" srcId="{C5524E08-5A01-4ECD-9D40-41E00A803052}" destId="{54675DC6-EF81-4740-AF9B-C22A62A3CD68}" srcOrd="1" destOrd="0" presId="urn:microsoft.com/office/officeart/2008/layout/LinedList"/>
    <dgm:cxn modelId="{A59B1985-FF9E-4CFE-B4F5-309B47858201}" type="presParOf" srcId="{A0BC8B42-4955-4BB0-A79B-4C4805604507}" destId="{3A7C2C48-F077-4316-A0CF-38E0CFF58C5F}" srcOrd="6" destOrd="0" presId="urn:microsoft.com/office/officeart/2008/layout/LinedList"/>
    <dgm:cxn modelId="{EE987FB2-BE3E-4B8F-8B0B-5CDDD5239C15}" type="presParOf" srcId="{A0BC8B42-4955-4BB0-A79B-4C4805604507}" destId="{A4F4EE51-C2F2-45AC-859D-D2EBDAB0FD72}" srcOrd="7" destOrd="0" presId="urn:microsoft.com/office/officeart/2008/layout/LinedList"/>
    <dgm:cxn modelId="{82A36372-805A-470F-A77B-774C45FCDFB5}" type="presParOf" srcId="{A4F4EE51-C2F2-45AC-859D-D2EBDAB0FD72}" destId="{6D48E267-23C3-4054-A021-6FB379A9B65D}" srcOrd="0" destOrd="0" presId="urn:microsoft.com/office/officeart/2008/layout/LinedList"/>
    <dgm:cxn modelId="{2DFF6889-629B-435C-BD3C-740CE2556D1A}" type="presParOf" srcId="{A4F4EE51-C2F2-45AC-859D-D2EBDAB0FD72}" destId="{8854BE87-DAE7-4F38-8BAA-14FE121D6D32}" srcOrd="1" destOrd="0" presId="urn:microsoft.com/office/officeart/2008/layout/LinedList"/>
    <dgm:cxn modelId="{9FAFC652-3893-449A-AB50-604C68A60AA6}" type="presParOf" srcId="{A0BC8B42-4955-4BB0-A79B-4C4805604507}" destId="{334887F5-AC19-47E0-8DA5-207BFBC36BA9}" srcOrd="8" destOrd="0" presId="urn:microsoft.com/office/officeart/2008/layout/LinedList"/>
    <dgm:cxn modelId="{3A379713-20DA-476B-9A96-488C8444A3BD}" type="presParOf" srcId="{A0BC8B42-4955-4BB0-A79B-4C4805604507}" destId="{3C9E25AB-2C1E-4C0F-9019-4457FB864E9D}" srcOrd="9" destOrd="0" presId="urn:microsoft.com/office/officeart/2008/layout/LinedList"/>
    <dgm:cxn modelId="{CC9937E3-3ED9-408E-A85A-5E49FBAC08FD}" type="presParOf" srcId="{3C9E25AB-2C1E-4C0F-9019-4457FB864E9D}" destId="{0218486C-322C-452F-B18F-BD6354AB41E4}" srcOrd="0" destOrd="0" presId="urn:microsoft.com/office/officeart/2008/layout/LinedList"/>
    <dgm:cxn modelId="{78E8D5DF-5EB9-46EF-89C0-00B190EDD82B}" type="presParOf" srcId="{3C9E25AB-2C1E-4C0F-9019-4457FB864E9D}" destId="{31FAFE01-9340-4BB2-8D8E-537AAE4A51F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D1611E-5A2D-42B9-ACC9-F753EA755174}" type="doc">
      <dgm:prSet loTypeId="urn:microsoft.com/office/officeart/2005/8/layout/hierarchy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23B1617-CE9D-40AD-ADAB-D8CBEB9B3290}">
      <dgm:prSet/>
      <dgm:spPr/>
      <dgm:t>
        <a:bodyPr/>
        <a:lstStyle/>
        <a:p>
          <a:r>
            <a:rPr lang="en-US" dirty="0"/>
            <a:t>Marty Robbins - </a:t>
          </a:r>
          <a:r>
            <a:rPr lang="en-US" i="1" dirty="0"/>
            <a:t>El Paso</a:t>
          </a:r>
          <a:r>
            <a:rPr lang="en-US" dirty="0"/>
            <a:t>. #1 Spot. 2 Weeks. 22 in total.</a:t>
          </a:r>
        </a:p>
      </dgm:t>
    </dgm:pt>
    <dgm:pt modelId="{02628986-B14C-456E-A9E6-CB16DD3F8064}" type="parTrans" cxnId="{0E4E063F-4BF0-419C-B282-F19931508B32}">
      <dgm:prSet/>
      <dgm:spPr/>
      <dgm:t>
        <a:bodyPr/>
        <a:lstStyle/>
        <a:p>
          <a:endParaRPr lang="en-US"/>
        </a:p>
      </dgm:t>
    </dgm:pt>
    <dgm:pt modelId="{8D74A0A9-9BB1-4A92-9D6C-915765ED397C}" type="sibTrans" cxnId="{0E4E063F-4BF0-419C-B282-F19931508B32}">
      <dgm:prSet/>
      <dgm:spPr/>
      <dgm:t>
        <a:bodyPr/>
        <a:lstStyle/>
        <a:p>
          <a:endParaRPr lang="en-US"/>
        </a:p>
      </dgm:t>
    </dgm:pt>
    <dgm:pt modelId="{8F8FCBA7-2BDD-4C4A-89E4-F049BF140720}">
      <dgm:prSet/>
      <dgm:spPr/>
      <dgm:t>
        <a:bodyPr/>
        <a:lstStyle/>
        <a:p>
          <a:r>
            <a:rPr lang="en-US" dirty="0"/>
            <a:t>Gordon Lightfoot – </a:t>
          </a:r>
          <a:r>
            <a:rPr lang="en-US" i="1" dirty="0"/>
            <a:t>Wreck of the Edmund Fitzgerald</a:t>
          </a:r>
          <a:r>
            <a:rPr lang="en-US" dirty="0"/>
            <a:t>. #2 Spot. 21 Weeks.</a:t>
          </a:r>
        </a:p>
      </dgm:t>
    </dgm:pt>
    <dgm:pt modelId="{0E8A679F-88E9-497B-8659-773545D86AB4}" type="parTrans" cxnId="{FEFF4554-7D85-4373-A981-A4900C27113C}">
      <dgm:prSet/>
      <dgm:spPr/>
      <dgm:t>
        <a:bodyPr/>
        <a:lstStyle/>
        <a:p>
          <a:endParaRPr lang="en-US"/>
        </a:p>
      </dgm:t>
    </dgm:pt>
    <dgm:pt modelId="{5BC84931-459A-406B-9793-A2A751F0EC35}" type="sibTrans" cxnId="{FEFF4554-7D85-4373-A981-A4900C27113C}">
      <dgm:prSet/>
      <dgm:spPr/>
      <dgm:t>
        <a:bodyPr/>
        <a:lstStyle/>
        <a:p>
          <a:endParaRPr lang="en-US"/>
        </a:p>
      </dgm:t>
    </dgm:pt>
    <dgm:pt modelId="{9957D4A1-FAEE-4119-BA0A-91413C6B4ECB}">
      <dgm:prSet/>
      <dgm:spPr/>
      <dgm:t>
        <a:bodyPr/>
        <a:lstStyle/>
        <a:p>
          <a:r>
            <a:rPr lang="en-US" dirty="0"/>
            <a:t>Charlie Daniels Band - </a:t>
          </a:r>
          <a:r>
            <a:rPr lang="en-US" i="1" dirty="0"/>
            <a:t>The Devil Went Down To Georgia</a:t>
          </a:r>
          <a:r>
            <a:rPr lang="en-US" dirty="0"/>
            <a:t>. #3 Spot. 18 Weeks.</a:t>
          </a:r>
        </a:p>
      </dgm:t>
    </dgm:pt>
    <dgm:pt modelId="{70CB5B7F-CFA2-46E2-9B5C-9D06ADAC7FDD}" type="parTrans" cxnId="{7A0008B9-9201-4C7B-92A8-70529C498D94}">
      <dgm:prSet/>
      <dgm:spPr/>
      <dgm:t>
        <a:bodyPr/>
        <a:lstStyle/>
        <a:p>
          <a:endParaRPr lang="en-US"/>
        </a:p>
      </dgm:t>
    </dgm:pt>
    <dgm:pt modelId="{84DBEA82-7031-43D7-B7D3-2ACF0E9C1839}" type="sibTrans" cxnId="{7A0008B9-9201-4C7B-92A8-70529C498D94}">
      <dgm:prSet/>
      <dgm:spPr/>
      <dgm:t>
        <a:bodyPr/>
        <a:lstStyle/>
        <a:p>
          <a:endParaRPr lang="en-US"/>
        </a:p>
      </dgm:t>
    </dgm:pt>
    <dgm:pt modelId="{B0EBE060-16E8-4387-9523-EA3E20964B59}" type="pres">
      <dgm:prSet presAssocID="{06D1611E-5A2D-42B9-ACC9-F753EA75517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132EA3E-0E48-4373-8AAC-7BC3AF1ADD53}" type="pres">
      <dgm:prSet presAssocID="{023B1617-CE9D-40AD-ADAB-D8CBEB9B3290}" presName="hierRoot1" presStyleCnt="0"/>
      <dgm:spPr/>
    </dgm:pt>
    <dgm:pt modelId="{95B7A34E-8540-48F1-9E89-3B4B911B5853}" type="pres">
      <dgm:prSet presAssocID="{023B1617-CE9D-40AD-ADAB-D8CBEB9B3290}" presName="composite" presStyleCnt="0"/>
      <dgm:spPr/>
    </dgm:pt>
    <dgm:pt modelId="{81430142-A73C-4693-BA6D-9D35CF992614}" type="pres">
      <dgm:prSet presAssocID="{023B1617-CE9D-40AD-ADAB-D8CBEB9B3290}" presName="background" presStyleLbl="node0" presStyleIdx="0" presStyleCnt="3"/>
      <dgm:spPr/>
    </dgm:pt>
    <dgm:pt modelId="{8B772CCE-606B-4C77-B6BB-5145C7A13A75}" type="pres">
      <dgm:prSet presAssocID="{023B1617-CE9D-40AD-ADAB-D8CBEB9B3290}" presName="text" presStyleLbl="fgAcc0" presStyleIdx="0" presStyleCnt="3">
        <dgm:presLayoutVars>
          <dgm:chPref val="3"/>
        </dgm:presLayoutVars>
      </dgm:prSet>
      <dgm:spPr/>
    </dgm:pt>
    <dgm:pt modelId="{A5DCE8FC-2AAF-4874-940E-D80B365B3FE8}" type="pres">
      <dgm:prSet presAssocID="{023B1617-CE9D-40AD-ADAB-D8CBEB9B3290}" presName="hierChild2" presStyleCnt="0"/>
      <dgm:spPr/>
    </dgm:pt>
    <dgm:pt modelId="{FB895A0A-857B-4D00-BD1A-594DDB81B9FA}" type="pres">
      <dgm:prSet presAssocID="{8F8FCBA7-2BDD-4C4A-89E4-F049BF140720}" presName="hierRoot1" presStyleCnt="0"/>
      <dgm:spPr/>
    </dgm:pt>
    <dgm:pt modelId="{7B421EA3-6C63-4082-8D34-E755239F5A7D}" type="pres">
      <dgm:prSet presAssocID="{8F8FCBA7-2BDD-4C4A-89E4-F049BF140720}" presName="composite" presStyleCnt="0"/>
      <dgm:spPr/>
    </dgm:pt>
    <dgm:pt modelId="{A83795AE-D517-481D-BD46-BD62D398595B}" type="pres">
      <dgm:prSet presAssocID="{8F8FCBA7-2BDD-4C4A-89E4-F049BF140720}" presName="background" presStyleLbl="node0" presStyleIdx="1" presStyleCnt="3"/>
      <dgm:spPr/>
    </dgm:pt>
    <dgm:pt modelId="{45860B05-7BA5-477B-BBAF-FD0BD1729F74}" type="pres">
      <dgm:prSet presAssocID="{8F8FCBA7-2BDD-4C4A-89E4-F049BF140720}" presName="text" presStyleLbl="fgAcc0" presStyleIdx="1" presStyleCnt="3">
        <dgm:presLayoutVars>
          <dgm:chPref val="3"/>
        </dgm:presLayoutVars>
      </dgm:prSet>
      <dgm:spPr/>
    </dgm:pt>
    <dgm:pt modelId="{BB636E89-D89D-44E7-A88C-2E959CDA4EB3}" type="pres">
      <dgm:prSet presAssocID="{8F8FCBA7-2BDD-4C4A-89E4-F049BF140720}" presName="hierChild2" presStyleCnt="0"/>
      <dgm:spPr/>
    </dgm:pt>
    <dgm:pt modelId="{94FD9567-0F2E-4B24-BA3F-0F147462B0A4}" type="pres">
      <dgm:prSet presAssocID="{9957D4A1-FAEE-4119-BA0A-91413C6B4ECB}" presName="hierRoot1" presStyleCnt="0"/>
      <dgm:spPr/>
    </dgm:pt>
    <dgm:pt modelId="{764AB2B0-C045-4B0E-8535-D964B82AB733}" type="pres">
      <dgm:prSet presAssocID="{9957D4A1-FAEE-4119-BA0A-91413C6B4ECB}" presName="composite" presStyleCnt="0"/>
      <dgm:spPr/>
    </dgm:pt>
    <dgm:pt modelId="{98290179-66E4-4E6B-A8C5-DF8C5AF6C4C2}" type="pres">
      <dgm:prSet presAssocID="{9957D4A1-FAEE-4119-BA0A-91413C6B4ECB}" presName="background" presStyleLbl="node0" presStyleIdx="2" presStyleCnt="3"/>
      <dgm:spPr/>
    </dgm:pt>
    <dgm:pt modelId="{CE4F6F79-A5D2-41AD-9AE3-F020FA592AE9}" type="pres">
      <dgm:prSet presAssocID="{9957D4A1-FAEE-4119-BA0A-91413C6B4ECB}" presName="text" presStyleLbl="fgAcc0" presStyleIdx="2" presStyleCnt="3">
        <dgm:presLayoutVars>
          <dgm:chPref val="3"/>
        </dgm:presLayoutVars>
      </dgm:prSet>
      <dgm:spPr/>
    </dgm:pt>
    <dgm:pt modelId="{F54FDF31-799C-4F39-AAEC-8B921FCB56B3}" type="pres">
      <dgm:prSet presAssocID="{9957D4A1-FAEE-4119-BA0A-91413C6B4ECB}" presName="hierChild2" presStyleCnt="0"/>
      <dgm:spPr/>
    </dgm:pt>
  </dgm:ptLst>
  <dgm:cxnLst>
    <dgm:cxn modelId="{EEA43F04-FC49-45EA-867C-59322B6AB7EB}" type="presOf" srcId="{06D1611E-5A2D-42B9-ACC9-F753EA755174}" destId="{B0EBE060-16E8-4387-9523-EA3E20964B59}" srcOrd="0" destOrd="0" presId="urn:microsoft.com/office/officeart/2005/8/layout/hierarchy1"/>
    <dgm:cxn modelId="{0E4E063F-4BF0-419C-B282-F19931508B32}" srcId="{06D1611E-5A2D-42B9-ACC9-F753EA755174}" destId="{023B1617-CE9D-40AD-ADAB-D8CBEB9B3290}" srcOrd="0" destOrd="0" parTransId="{02628986-B14C-456E-A9E6-CB16DD3F8064}" sibTransId="{8D74A0A9-9BB1-4A92-9D6C-915765ED397C}"/>
    <dgm:cxn modelId="{FEFF4554-7D85-4373-A981-A4900C27113C}" srcId="{06D1611E-5A2D-42B9-ACC9-F753EA755174}" destId="{8F8FCBA7-2BDD-4C4A-89E4-F049BF140720}" srcOrd="1" destOrd="0" parTransId="{0E8A679F-88E9-497B-8659-773545D86AB4}" sibTransId="{5BC84931-459A-406B-9793-A2A751F0EC35}"/>
    <dgm:cxn modelId="{7A0008B9-9201-4C7B-92A8-70529C498D94}" srcId="{06D1611E-5A2D-42B9-ACC9-F753EA755174}" destId="{9957D4A1-FAEE-4119-BA0A-91413C6B4ECB}" srcOrd="2" destOrd="0" parTransId="{70CB5B7F-CFA2-46E2-9B5C-9D06ADAC7FDD}" sibTransId="{84DBEA82-7031-43D7-B7D3-2ACF0E9C1839}"/>
    <dgm:cxn modelId="{79AD8AC2-4001-4662-A290-377E3630A46B}" type="presOf" srcId="{8F8FCBA7-2BDD-4C4A-89E4-F049BF140720}" destId="{45860B05-7BA5-477B-BBAF-FD0BD1729F74}" srcOrd="0" destOrd="0" presId="urn:microsoft.com/office/officeart/2005/8/layout/hierarchy1"/>
    <dgm:cxn modelId="{B5EDB6E2-2E24-4DD3-93B5-1F43F5C2DA15}" type="presOf" srcId="{023B1617-CE9D-40AD-ADAB-D8CBEB9B3290}" destId="{8B772CCE-606B-4C77-B6BB-5145C7A13A75}" srcOrd="0" destOrd="0" presId="urn:microsoft.com/office/officeart/2005/8/layout/hierarchy1"/>
    <dgm:cxn modelId="{76C861FF-E6C5-44E4-BDB3-08B250E9B4D9}" type="presOf" srcId="{9957D4A1-FAEE-4119-BA0A-91413C6B4ECB}" destId="{CE4F6F79-A5D2-41AD-9AE3-F020FA592AE9}" srcOrd="0" destOrd="0" presId="urn:microsoft.com/office/officeart/2005/8/layout/hierarchy1"/>
    <dgm:cxn modelId="{BBD33BEE-5870-4B8B-8A31-A26F84A05E39}" type="presParOf" srcId="{B0EBE060-16E8-4387-9523-EA3E20964B59}" destId="{F132EA3E-0E48-4373-8AAC-7BC3AF1ADD53}" srcOrd="0" destOrd="0" presId="urn:microsoft.com/office/officeart/2005/8/layout/hierarchy1"/>
    <dgm:cxn modelId="{F01BE547-8B35-4B7B-A1DF-56161BF8A515}" type="presParOf" srcId="{F132EA3E-0E48-4373-8AAC-7BC3AF1ADD53}" destId="{95B7A34E-8540-48F1-9E89-3B4B911B5853}" srcOrd="0" destOrd="0" presId="urn:microsoft.com/office/officeart/2005/8/layout/hierarchy1"/>
    <dgm:cxn modelId="{60AA82E3-E5CA-4D58-A96F-C6832E34C4F9}" type="presParOf" srcId="{95B7A34E-8540-48F1-9E89-3B4B911B5853}" destId="{81430142-A73C-4693-BA6D-9D35CF992614}" srcOrd="0" destOrd="0" presId="urn:microsoft.com/office/officeart/2005/8/layout/hierarchy1"/>
    <dgm:cxn modelId="{8DD62CD6-50C6-496C-A6AA-A1FFF0D1CFAB}" type="presParOf" srcId="{95B7A34E-8540-48F1-9E89-3B4B911B5853}" destId="{8B772CCE-606B-4C77-B6BB-5145C7A13A75}" srcOrd="1" destOrd="0" presId="urn:microsoft.com/office/officeart/2005/8/layout/hierarchy1"/>
    <dgm:cxn modelId="{23D7AD19-E9A3-4AF3-A73A-E4D687DC2B02}" type="presParOf" srcId="{F132EA3E-0E48-4373-8AAC-7BC3AF1ADD53}" destId="{A5DCE8FC-2AAF-4874-940E-D80B365B3FE8}" srcOrd="1" destOrd="0" presId="urn:microsoft.com/office/officeart/2005/8/layout/hierarchy1"/>
    <dgm:cxn modelId="{DA982508-1C48-4E89-B17B-BFBBA4626CE3}" type="presParOf" srcId="{B0EBE060-16E8-4387-9523-EA3E20964B59}" destId="{FB895A0A-857B-4D00-BD1A-594DDB81B9FA}" srcOrd="1" destOrd="0" presId="urn:microsoft.com/office/officeart/2005/8/layout/hierarchy1"/>
    <dgm:cxn modelId="{08DEFB20-19E0-413C-BCBA-ACF1E4543D35}" type="presParOf" srcId="{FB895A0A-857B-4D00-BD1A-594DDB81B9FA}" destId="{7B421EA3-6C63-4082-8D34-E755239F5A7D}" srcOrd="0" destOrd="0" presId="urn:microsoft.com/office/officeart/2005/8/layout/hierarchy1"/>
    <dgm:cxn modelId="{550C0332-315F-40D5-8C73-996EF1138F83}" type="presParOf" srcId="{7B421EA3-6C63-4082-8D34-E755239F5A7D}" destId="{A83795AE-D517-481D-BD46-BD62D398595B}" srcOrd="0" destOrd="0" presId="urn:microsoft.com/office/officeart/2005/8/layout/hierarchy1"/>
    <dgm:cxn modelId="{84C6030E-08A3-4D11-9CE2-9F2C72343DE8}" type="presParOf" srcId="{7B421EA3-6C63-4082-8D34-E755239F5A7D}" destId="{45860B05-7BA5-477B-BBAF-FD0BD1729F74}" srcOrd="1" destOrd="0" presId="urn:microsoft.com/office/officeart/2005/8/layout/hierarchy1"/>
    <dgm:cxn modelId="{3196361A-D63B-4E18-A370-B1DCE73D8642}" type="presParOf" srcId="{FB895A0A-857B-4D00-BD1A-594DDB81B9FA}" destId="{BB636E89-D89D-44E7-A88C-2E959CDA4EB3}" srcOrd="1" destOrd="0" presId="urn:microsoft.com/office/officeart/2005/8/layout/hierarchy1"/>
    <dgm:cxn modelId="{01AD6662-9C32-43ED-A9F7-279FF94616D6}" type="presParOf" srcId="{B0EBE060-16E8-4387-9523-EA3E20964B59}" destId="{94FD9567-0F2E-4B24-BA3F-0F147462B0A4}" srcOrd="2" destOrd="0" presId="urn:microsoft.com/office/officeart/2005/8/layout/hierarchy1"/>
    <dgm:cxn modelId="{1249D1D5-2108-4E77-91DB-39E6954C40D2}" type="presParOf" srcId="{94FD9567-0F2E-4B24-BA3F-0F147462B0A4}" destId="{764AB2B0-C045-4B0E-8535-D964B82AB733}" srcOrd="0" destOrd="0" presId="urn:microsoft.com/office/officeart/2005/8/layout/hierarchy1"/>
    <dgm:cxn modelId="{B4F55AEE-F901-4EB1-8325-AB9DC516BACC}" type="presParOf" srcId="{764AB2B0-C045-4B0E-8535-D964B82AB733}" destId="{98290179-66E4-4E6B-A8C5-DF8C5AF6C4C2}" srcOrd="0" destOrd="0" presId="urn:microsoft.com/office/officeart/2005/8/layout/hierarchy1"/>
    <dgm:cxn modelId="{AAF1FD8A-4C6A-4E9C-A60C-28632B89BC99}" type="presParOf" srcId="{764AB2B0-C045-4B0E-8535-D964B82AB733}" destId="{CE4F6F79-A5D2-41AD-9AE3-F020FA592AE9}" srcOrd="1" destOrd="0" presId="urn:microsoft.com/office/officeart/2005/8/layout/hierarchy1"/>
    <dgm:cxn modelId="{788E19B4-0855-46A9-85FA-0AA2C7F398E5}" type="presParOf" srcId="{94FD9567-0F2E-4B24-BA3F-0F147462B0A4}" destId="{F54FDF31-799C-4F39-AAEC-8B921FCB56B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51C49-D171-463E-A3AC-5BB3D7CA0274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EA240B-CCF0-4351-B21E-245B48F94CD8}">
      <dsp:nvSpPr>
        <dsp:cNvPr id="0" name=""/>
        <dsp:cNvSpPr/>
      </dsp:nvSpPr>
      <dsp:spPr>
        <a:xfrm>
          <a:off x="0" y="675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Dated to medieval Europe and present in most countries.</a:t>
          </a:r>
        </a:p>
      </dsp:txBody>
      <dsp:txXfrm>
        <a:off x="0" y="675"/>
        <a:ext cx="6900512" cy="1106957"/>
      </dsp:txXfrm>
    </dsp:sp>
    <dsp:sp modelId="{66F386A9-5C75-4117-B930-E3F3886F5CF3}">
      <dsp:nvSpPr>
        <dsp:cNvPr id="0" name=""/>
        <dsp:cNvSpPr/>
      </dsp:nvSpPr>
      <dsp:spPr>
        <a:xfrm>
          <a:off x="0" y="1107633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084F4A-A2D2-4C15-BE9E-33B48D0534EA}">
      <dsp:nvSpPr>
        <dsp:cNvPr id="0" name=""/>
        <dsp:cNvSpPr/>
      </dsp:nvSpPr>
      <dsp:spPr>
        <a:xfrm>
          <a:off x="0" y="1107633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Originated from traveling minstrels writing lyrical poetry for nobles.</a:t>
          </a:r>
        </a:p>
      </dsp:txBody>
      <dsp:txXfrm>
        <a:off x="0" y="1107633"/>
        <a:ext cx="6900512" cy="1106957"/>
      </dsp:txXfrm>
    </dsp:sp>
    <dsp:sp modelId="{3BDC58BB-D415-4431-917A-5F291AB1D6EE}">
      <dsp:nvSpPr>
        <dsp:cNvPr id="0" name=""/>
        <dsp:cNvSpPr/>
      </dsp:nvSpPr>
      <dsp:spPr>
        <a:xfrm>
          <a:off x="0" y="221459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0FE814-96CE-477C-A07F-2CEB48D4993F}">
      <dsp:nvSpPr>
        <dsp:cNvPr id="0" name=""/>
        <dsp:cNvSpPr/>
      </dsp:nvSpPr>
      <dsp:spPr>
        <a:xfrm>
          <a:off x="0" y="2214591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Accompanied by music and encouraged dance. </a:t>
          </a:r>
        </a:p>
      </dsp:txBody>
      <dsp:txXfrm>
        <a:off x="0" y="2214591"/>
        <a:ext cx="6900512" cy="1106957"/>
      </dsp:txXfrm>
    </dsp:sp>
    <dsp:sp modelId="{3A7C2C48-F077-4316-A0CF-38E0CFF58C5F}">
      <dsp:nvSpPr>
        <dsp:cNvPr id="0" name=""/>
        <dsp:cNvSpPr/>
      </dsp:nvSpPr>
      <dsp:spPr>
        <a:xfrm>
          <a:off x="0" y="3321549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48E267-23C3-4054-A021-6FB379A9B65D}">
      <dsp:nvSpPr>
        <dsp:cNvPr id="0" name=""/>
        <dsp:cNvSpPr/>
      </dsp:nvSpPr>
      <dsp:spPr>
        <a:xfrm>
          <a:off x="0" y="3321549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Described a myriad of topics from love to war and local legends to cultural heroes.</a:t>
          </a:r>
        </a:p>
      </dsp:txBody>
      <dsp:txXfrm>
        <a:off x="0" y="3321549"/>
        <a:ext cx="6900512" cy="1106957"/>
      </dsp:txXfrm>
    </dsp:sp>
    <dsp:sp modelId="{334887F5-AC19-47E0-8DA5-207BFBC36BA9}">
      <dsp:nvSpPr>
        <dsp:cNvPr id="0" name=""/>
        <dsp:cNvSpPr/>
      </dsp:nvSpPr>
      <dsp:spPr>
        <a:xfrm>
          <a:off x="0" y="4428507"/>
          <a:ext cx="69005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18486C-322C-452F-B18F-BD6354AB41E4}">
      <dsp:nvSpPr>
        <dsp:cNvPr id="0" name=""/>
        <dsp:cNvSpPr/>
      </dsp:nvSpPr>
      <dsp:spPr>
        <a:xfrm>
          <a:off x="0" y="4428507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Carried by traveling minstrels all over Europe and brought to America by emigrants.</a:t>
          </a:r>
        </a:p>
      </dsp:txBody>
      <dsp:txXfrm>
        <a:off x="0" y="4428507"/>
        <a:ext cx="6900512" cy="1106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30142-A73C-4693-BA6D-9D35CF992614}">
      <dsp:nvSpPr>
        <dsp:cNvPr id="0" name=""/>
        <dsp:cNvSpPr/>
      </dsp:nvSpPr>
      <dsp:spPr>
        <a:xfrm>
          <a:off x="0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772CCE-606B-4C77-B6BB-5145C7A13A75}">
      <dsp:nvSpPr>
        <dsp:cNvPr id="0" name=""/>
        <dsp:cNvSpPr/>
      </dsp:nvSpPr>
      <dsp:spPr>
        <a:xfrm>
          <a:off x="324326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Marty Robbins - </a:t>
          </a:r>
          <a:r>
            <a:rPr lang="en-US" sz="2400" i="1" kern="1200" dirty="0"/>
            <a:t>El Paso</a:t>
          </a:r>
          <a:r>
            <a:rPr lang="en-US" sz="2400" kern="1200" dirty="0"/>
            <a:t>. #1 Spot. 2 Weeks. 22 in total.</a:t>
          </a:r>
        </a:p>
      </dsp:txBody>
      <dsp:txXfrm>
        <a:off x="378614" y="886531"/>
        <a:ext cx="2810360" cy="1744948"/>
      </dsp:txXfrm>
    </dsp:sp>
    <dsp:sp modelId="{A83795AE-D517-481D-BD46-BD62D398595B}">
      <dsp:nvSpPr>
        <dsp:cNvPr id="0" name=""/>
        <dsp:cNvSpPr/>
      </dsp:nvSpPr>
      <dsp:spPr>
        <a:xfrm>
          <a:off x="3567588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60B05-7BA5-477B-BBAF-FD0BD1729F74}">
      <dsp:nvSpPr>
        <dsp:cNvPr id="0" name=""/>
        <dsp:cNvSpPr/>
      </dsp:nvSpPr>
      <dsp:spPr>
        <a:xfrm>
          <a:off x="3891915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Gordon Lightfoot – </a:t>
          </a:r>
          <a:r>
            <a:rPr lang="en-US" sz="2400" i="1" kern="1200" dirty="0"/>
            <a:t>Wreck of the Edmund Fitzgerald</a:t>
          </a:r>
          <a:r>
            <a:rPr lang="en-US" sz="2400" kern="1200" dirty="0"/>
            <a:t>. #2 Spot. 21 Weeks.</a:t>
          </a:r>
        </a:p>
      </dsp:txBody>
      <dsp:txXfrm>
        <a:off x="3946203" y="886531"/>
        <a:ext cx="2810360" cy="1744948"/>
      </dsp:txXfrm>
    </dsp:sp>
    <dsp:sp modelId="{98290179-66E4-4E6B-A8C5-DF8C5AF6C4C2}">
      <dsp:nvSpPr>
        <dsp:cNvPr id="0" name=""/>
        <dsp:cNvSpPr/>
      </dsp:nvSpPr>
      <dsp:spPr>
        <a:xfrm>
          <a:off x="7135177" y="524133"/>
          <a:ext cx="2918936" cy="1853524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4F6F79-A5D2-41AD-9AE3-F020FA592AE9}">
      <dsp:nvSpPr>
        <dsp:cNvPr id="0" name=""/>
        <dsp:cNvSpPr/>
      </dsp:nvSpPr>
      <dsp:spPr>
        <a:xfrm>
          <a:off x="7459503" y="832243"/>
          <a:ext cx="2918936" cy="1853524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Charlie Daniels Band - </a:t>
          </a:r>
          <a:r>
            <a:rPr lang="en-US" sz="2400" i="1" kern="1200" dirty="0"/>
            <a:t>The Devil Went Down To Georgia</a:t>
          </a:r>
          <a:r>
            <a:rPr lang="en-US" sz="2400" kern="1200" dirty="0"/>
            <a:t>. #3 Spot. 18 Weeks.</a:t>
          </a:r>
        </a:p>
      </dsp:txBody>
      <dsp:txXfrm>
        <a:off x="7513791" y="886531"/>
        <a:ext cx="2810360" cy="1744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0F521-3B13-8FC8-2E53-41FDF29B12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4140C6-ACD0-0C66-1778-2289F5AF4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762FA-504C-1369-CA5E-CBACE92E7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A2C3C-7026-4BBD-9765-BAA8717FEFF2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85E564-2474-D52C-909F-D9BC7A3A7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B4020-4343-F5B3-DBBA-AA0E2F5D4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8DBD6-EACC-48FC-BFEF-DCD8AD29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50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AE060-0B65-D5C8-BE1A-340266D40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E6DCD5-9D65-5F73-92EC-2C8D12BACD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B1CC7-3C30-2927-C63A-37DA7A4B4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A2C3C-7026-4BBD-9765-BAA8717FEFF2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3B35A1-9CF0-3937-6F7A-6F57A7375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1AC61-33CB-CD96-FC58-1BE22D4AB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8DBD6-EACC-48FC-BFEF-DCD8AD29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497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027D1B-707B-CAC1-DEB7-82877E2E2C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69B3D4-F1DD-44DB-D1E6-6FEB79716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B262A-E3F0-6C94-70CA-9224DF461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A2C3C-7026-4BBD-9765-BAA8717FEFF2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B1B98-E200-4949-09E9-0B9B8ED4C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ECCD6-A422-34D6-AE3D-9C1514A93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8DBD6-EACC-48FC-BFEF-DCD8AD29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38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6D38A-CB9C-897F-F70C-61CE56DCF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2E985-4A32-65CA-59BE-BA27EBABE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1CB00-11BC-95CF-C337-FD8C9CDC2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A2C3C-7026-4BBD-9765-BAA8717FEFF2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DF2FC-F797-02EA-012D-BBDE59531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47F47-35C2-6800-9A0B-7C7A04A87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8DBD6-EACC-48FC-BFEF-DCD8AD29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442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CC6E4-BCED-D13A-08C0-86F061BB7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406D5B-1A5C-4D76-3CFA-4378D6532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43DA1-C319-E9CC-199A-704A60AA4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A2C3C-7026-4BBD-9765-BAA8717FEFF2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B8053-ED76-2B66-806E-4F9F642C0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AFDCE-C93C-C562-51C4-B3A09D77E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8DBD6-EACC-48FC-BFEF-DCD8AD29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5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137D5-53E6-7FA3-2518-8AE504967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3288A-1958-0270-03A2-AC2BA75908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8178E5-427F-54A0-2AB1-88C293C72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9A3DDB-6FEA-7DDA-C5C7-74082ADA6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A2C3C-7026-4BBD-9765-BAA8717FEFF2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E3EFA7-E3AC-BAED-5755-B255719E1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0D4BE-5CDC-5131-C691-B99B2B082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8DBD6-EACC-48FC-BFEF-DCD8AD29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277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FAF70-676C-B759-C792-F11C35B80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1035DD-04DA-8F4D-C7F1-714D26C0F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EC682B-1A60-D3CD-BA70-66B2AA37C3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B2CE3D-6007-E8AD-C555-757FEFC9EF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C5E7B3-DFFA-EEE0-B10A-CB39CD401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BA8D7C-A6FE-14D9-0139-CD06A1F77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A2C3C-7026-4BBD-9765-BAA8717FEFF2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12C726-2971-2B41-91E4-17321C12E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D40045-65F6-1F60-7A7D-776B4C6CF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8DBD6-EACC-48FC-BFEF-DCD8AD29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193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B80CB-4D5C-84CF-70F7-0198B8E42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8DF41-330B-3E91-254C-59C2B2156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A2C3C-7026-4BBD-9765-BAA8717FEFF2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C21AA1-65B7-9CEE-AC0E-9165F522A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6E7E8B-5079-3A3B-EFDD-6BC4EC4E2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8DBD6-EACC-48FC-BFEF-DCD8AD29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107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A4ABB5-7DD9-AD26-F744-6C926758A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A2C3C-7026-4BBD-9765-BAA8717FEFF2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52F3F8-1798-F4F1-8D15-023C88008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8DE90B-1530-88CF-D1BF-0A5D347F1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8DBD6-EACC-48FC-BFEF-DCD8AD29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91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A32DE-28B2-4F6D-04C6-D55C9BCD6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E3083-6748-EEC3-D583-4826F307E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541EA1-EC07-66A9-0617-58057753C7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3A6D22-6D74-D60C-3864-8C745E264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A2C3C-7026-4BBD-9765-BAA8717FEFF2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5EBB01-3EE0-01B8-2ABD-B30118824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87E4FC-DE6E-B032-CF63-1AD3B65C5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8DBD6-EACC-48FC-BFEF-DCD8AD29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84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C4970-7A1D-1211-F8C0-C2F5142F8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B90251-E238-7DBF-048D-5FBCA7563B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769561-EC46-C1E4-38BF-0A299FD630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941CE-7274-A8EA-5C59-8442FA955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A2C3C-7026-4BBD-9765-BAA8717FEFF2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2CB7FB-8858-0360-E575-2B46953DA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C61B5A-AB07-D72E-45BB-265389603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8DBD6-EACC-48FC-BFEF-DCD8AD29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57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DD92A5-9482-D022-1FDE-63DC51D5A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F21F0-92D8-390B-2B28-CF5A0C446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B6BC8-901E-D0F2-A174-200D6C127B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A2C3C-7026-4BBD-9765-BAA8717FEFF2}" type="datetimeFigureOut">
              <a:rPr lang="en-US" smtClean="0"/>
              <a:t>4/16/2023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CF15A-A9A9-B71C-4496-A818540E8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60D05-BCCA-D49A-2D53-944F196B53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8DBD6-EACC-48FC-BFEF-DCD8AD29E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96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terclass.com/articles/music-101-what-is-a-ballad-learn-to-write-a-ballad-with-examples" TargetMode="External"/><Relationship Id="rId2" Type="http://schemas.openxmlformats.org/officeDocument/2006/relationships/hyperlink" Target="https://www.britannica.com/art/ballad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urito.com/learn/english/ballads-grade-6" TargetMode="External"/><Relationship Id="rId4" Type="http://schemas.openxmlformats.org/officeDocument/2006/relationships/hyperlink" Target="https://www.loc.gov/collections/songs-of-america/articles-and-essays/musical-styles/traditional-and-ethnic/traditional-ballads/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isualcapitalist.com/visualizing-200-years-of-u-s-population-density/" TargetMode="External"/><Relationship Id="rId3" Type="http://schemas.openxmlformats.org/officeDocument/2006/relationships/hyperlink" Target="https://singout.org/sir-patrick-spens/" TargetMode="External"/><Relationship Id="rId7" Type="http://schemas.openxmlformats.org/officeDocument/2006/relationships/hyperlink" Target="https://www.pbs.org/americanrootsmusic/pbs_arm_es_folkballad.html" TargetMode="External"/><Relationship Id="rId2" Type="http://schemas.openxmlformats.org/officeDocument/2006/relationships/hyperlink" Target="https://www.encyclopedia.com/arts/educational-magazines/sir-patrick-spen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tuk.org/discover/artworks/la-belle-dame-sans-merci-188451" TargetMode="External"/><Relationship Id="rId5" Type="http://schemas.openxmlformats.org/officeDocument/2006/relationships/hyperlink" Target="https://www.encyclopedia.com/arts/educational-magazines/la-belle-dame-sans-merci" TargetMode="External"/><Relationship Id="rId10" Type="http://schemas.openxmlformats.org/officeDocument/2006/relationships/hyperlink" Target="https://genius.com/A-l-lloyd-lord-bateman-lyrics" TargetMode="External"/><Relationship Id="rId4" Type="http://schemas.openxmlformats.org/officeDocument/2006/relationships/hyperlink" Target="https://www.britannica.com/topic/La-Belle-Dame-sans-merci-by-Keats" TargetMode="External"/><Relationship Id="rId9" Type="http://schemas.openxmlformats.org/officeDocument/2006/relationships/hyperlink" Target="https://americansongwriter.com/barbara-allen-behind-the-song/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ongmeaningsandfacts.com/the-battle-of-new-orleans-by-johnny-horton/" TargetMode="External"/><Relationship Id="rId13" Type="http://schemas.openxmlformats.org/officeDocument/2006/relationships/hyperlink" Target="https://www.billboard.com/artist/the-charlie-daniels-band/" TargetMode="External"/><Relationship Id="rId3" Type="http://schemas.openxmlformats.org/officeDocument/2006/relationships/hyperlink" Target="https://www.nps.gov/neri/planyourvisit/the-legend-of-john-henry-talcott-wv.htm#:~:text=As%20the%20C%26O%20Railway%20stretched,John%20Henry%20became%20a%20symbol" TargetMode="External"/><Relationship Id="rId7" Type="http://schemas.openxmlformats.org/officeDocument/2006/relationships/hyperlink" Target="https://www.bluegrasslyrics.com/song/battle-of-new-orleans/" TargetMode="External"/><Relationship Id="rId12" Type="http://schemas.openxmlformats.org/officeDocument/2006/relationships/hyperlink" Target="https://www.billboard.com/artist/gordon-lightfoot/" TargetMode="External"/><Relationship Id="rId2" Type="http://schemas.openxmlformats.org/officeDocument/2006/relationships/hyperlink" Target="https://www.poetryfoundation.org/poems/50273/barbara-all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istory.com/topics/19th-century/battle-of-new-orleans" TargetMode="External"/><Relationship Id="rId11" Type="http://schemas.openxmlformats.org/officeDocument/2006/relationships/hyperlink" Target="https://www.billboard.com/artist/marty-robbins/" TargetMode="External"/><Relationship Id="rId5" Type="http://schemas.openxmlformats.org/officeDocument/2006/relationships/hyperlink" Target="https://www.lyrics.com/lyric/1057163/Pete+Seeger/John+Henry" TargetMode="External"/><Relationship Id="rId10" Type="http://schemas.openxmlformats.org/officeDocument/2006/relationships/hyperlink" Target="https://www.thoughtco.com/bonnie-parker-poem-bonnie-and-clyde-1779293#:~:text=Bonnie%20Parker%20wrote%20the%20poems,the%20couple%20was%20gunned%20down" TargetMode="External"/><Relationship Id="rId4" Type="http://schemas.openxmlformats.org/officeDocument/2006/relationships/hyperlink" Target="https://www.loc.gov/item/ihas.200196572/" TargetMode="External"/><Relationship Id="rId9" Type="http://schemas.openxmlformats.org/officeDocument/2006/relationships/hyperlink" Target="https://www.britannica.com/biography/Bonnie-and-Clyde-American-criminals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llboard.com/artist/the-kingston-trio/" TargetMode="External"/><Relationship Id="rId7" Type="http://schemas.openxmlformats.org/officeDocument/2006/relationships/hyperlink" Target="https://dictionary.cambridge.org/us/dictionary/english/power-ballad" TargetMode="External"/><Relationship Id="rId2" Type="http://schemas.openxmlformats.org/officeDocument/2006/relationships/hyperlink" Target="https://northcarolinaghosts.com/mountains/tom-dooley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shs.org/p/cowboy-ballads/12777#:~:text=Cowboy%20songs%20are%20ballads%3B%20that,origin%20was%20lost%20in%20antiquity" TargetMode="External"/><Relationship Id="rId5" Type="http://schemas.openxmlformats.org/officeDocument/2006/relationships/hyperlink" Target="https://genius.com/The-kingston-trio-tom-dooley-lyrics" TargetMode="External"/><Relationship Id="rId4" Type="http://schemas.openxmlformats.org/officeDocument/2006/relationships/hyperlink" Target="https://www.beachamjournal.com/journal/2022/11/on-this-day-in-1958-64-years-ago-today-the-kingston-trios-tom-dooley-hit-1-on-the-billboard-popular-music-chart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18354B-471C-4AD1-EAE9-464DA15C3F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890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23F29-BD04-5CE1-15BA-30619A5FC5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/>
              <a:t>Story and Song: The Ballad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35D8DF-21F7-3DA0-A726-9DC3A9F2B9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en-US" sz="2000"/>
              <a:t>By Sam Adams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1273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0" name="Rectangle 206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C9E821-CBF7-D4BF-8BD1-C35590DA8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Autofit/>
          </a:bodyPr>
          <a:lstStyle/>
          <a:p>
            <a:r>
              <a:rPr lang="en-US" sz="4000" dirty="0"/>
              <a:t>Literary Ballads: </a:t>
            </a:r>
            <a:r>
              <a:rPr lang="en-US" sz="4000" i="1" dirty="0"/>
              <a:t>La Belle Dame sans Merci </a:t>
            </a:r>
            <a:r>
              <a:rPr lang="en-US" sz="4000" dirty="0"/>
              <a:t>by John Keats</a:t>
            </a:r>
            <a:endParaRPr lang="en-US" sz="4000" i="1" dirty="0"/>
          </a:p>
        </p:txBody>
      </p:sp>
      <p:sp>
        <p:nvSpPr>
          <p:cNvPr id="207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0" name="Content Placeholder 2059">
            <a:extLst>
              <a:ext uri="{FF2B5EF4-FFF2-40B4-BE49-F238E27FC236}">
                <a16:creationId xmlns:a16="http://schemas.microsoft.com/office/drawing/2014/main" id="{7965E8B5-582A-818C-1E66-AE375BD5B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200" dirty="0"/>
              <a:t>Written in 1819 and published in 1820.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Describes an encounter between a knight and a faery woman. 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Explores themes of love, heartbreak, and magic.</a:t>
            </a:r>
          </a:p>
        </p:txBody>
      </p:sp>
      <p:pic>
        <p:nvPicPr>
          <p:cNvPr id="2056" name="Picture 8" descr="La belle dame sans merci">
            <a:extLst>
              <a:ext uri="{FF2B5EF4-FFF2-40B4-BE49-F238E27FC236}">
                <a16:creationId xmlns:a16="http://schemas.microsoft.com/office/drawing/2014/main" id="{20EBB206-CB83-E89B-41EA-3D27CA3C24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0" r="8428" b="-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473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B906F39-047F-BA5B-A07D-07C3E69085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0570" y="195943"/>
            <a:ext cx="11356630" cy="617686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158700" rIns="0" bIns="158700" numCol="2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 what can ail thee, knight-at-arms,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Alone and palely loitering?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sedge has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wither'd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from the lake,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no birds sing…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met a lady in the meads,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Full beautiful—a faery's child,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Her hair was long, her foot was light,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her eyes were wild….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there she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lullèd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me asleep,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there I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dream'd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—Ah! woe betide!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latest dream I ever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dream'd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 the cold hill's side…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this is why I sojourn here,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Alone and palely loitering,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Though the sedge is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wither'd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from the lake,</a:t>
            </a:r>
            <a:b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no birds sing. </a:t>
            </a:r>
          </a:p>
        </p:txBody>
      </p:sp>
    </p:spTree>
    <p:extLst>
      <p:ext uri="{BB962C8B-B14F-4D97-AF65-F5344CB8AC3E}">
        <p14:creationId xmlns:p14="http://schemas.microsoft.com/office/powerpoint/2010/main" val="788997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2BD8CB-709E-3232-BFBA-4167A61F8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American Adoption and Adaptation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873F3-57F7-0264-106D-3C404B033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Brought to America by European emigrants.</a:t>
            </a:r>
          </a:p>
          <a:p>
            <a:r>
              <a:rPr lang="en-US" dirty="0"/>
              <a:t>Spread as settlers did and added local lore and musical preferences.</a:t>
            </a:r>
          </a:p>
          <a:p>
            <a:r>
              <a:rPr lang="en-US" dirty="0"/>
              <a:t>Reincorporated French and Spanish influences into English ballads.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632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isualizing 200 Years of U.S. Population Density">
            <a:extLst>
              <a:ext uri="{FF2B5EF4-FFF2-40B4-BE49-F238E27FC236}">
                <a16:creationId xmlns:a16="http://schemas.microsoft.com/office/drawing/2014/main" id="{67BEF8DD-3A06-3241-E1B4-93C4A8FD84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232" y="499163"/>
            <a:ext cx="9605536" cy="585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039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70" name="Rectangle 2069">
            <a:extLst>
              <a:ext uri="{FF2B5EF4-FFF2-40B4-BE49-F238E27FC236}">
                <a16:creationId xmlns:a16="http://schemas.microsoft.com/office/drawing/2014/main" id="{FB9B907B-F9A2-45A5-BDBA-C371127CA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1" y="0"/>
            <a:ext cx="12191996" cy="6858000"/>
          </a:xfrm>
          <a:prstGeom prst="rect">
            <a:avLst/>
          </a:prstGeom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 defTabSz="457200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EA27A0-4BB5-6BC1-DB50-ABD186E48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251" y="662400"/>
            <a:ext cx="6614814" cy="1492132"/>
          </a:xfrm>
        </p:spPr>
        <p:txBody>
          <a:bodyPr anchor="t">
            <a:normAutofit/>
          </a:bodyPr>
          <a:lstStyle/>
          <a:p>
            <a:r>
              <a:rPr lang="en-US" dirty="0"/>
              <a:t>Evolution: Generational Ballads: </a:t>
            </a:r>
            <a:r>
              <a:rPr lang="en-US" i="1" dirty="0"/>
              <a:t>Barbara Allan</a:t>
            </a:r>
          </a:p>
        </p:txBody>
      </p:sp>
      <p:pic>
        <p:nvPicPr>
          <p:cNvPr id="2050" name="Picture 2" descr="Forget_Me_Not_Songster_-_Barbara_Allen_p.1">
            <a:extLst>
              <a:ext uri="{FF2B5EF4-FFF2-40B4-BE49-F238E27FC236}">
                <a16:creationId xmlns:a16="http://schemas.microsoft.com/office/drawing/2014/main" id="{11271C27-FCE7-51CD-1042-E0C236E992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72" b="1"/>
          <a:stretch/>
        </p:blipFill>
        <p:spPr bwMode="auto">
          <a:xfrm>
            <a:off x="688434" y="-9525"/>
            <a:ext cx="3584766" cy="686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72" name="Freeform 6">
            <a:extLst>
              <a:ext uri="{FF2B5EF4-FFF2-40B4-BE49-F238E27FC236}">
                <a16:creationId xmlns:a16="http://schemas.microsoft.com/office/drawing/2014/main" id="{FC72A6E7-EEB3-4011-AFDE-5D01CF93E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074" name="Freeform 6">
            <a:extLst>
              <a:ext uri="{FF2B5EF4-FFF2-40B4-BE49-F238E27FC236}">
                <a16:creationId xmlns:a16="http://schemas.microsoft.com/office/drawing/2014/main" id="{8CD93300-52E3-4A04-AB11-4E86A29BE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1ED77-6A60-D8F2-C075-953A2729D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251" y="2286000"/>
            <a:ext cx="6614814" cy="38448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200" dirty="0">
                <a:solidFill>
                  <a:schemeClr val="tx1">
                    <a:alpha val="60000"/>
                  </a:schemeClr>
                </a:solidFill>
              </a:rPr>
              <a:t>Originated in Britain.</a:t>
            </a:r>
          </a:p>
          <a:p>
            <a:pPr>
              <a:lnSpc>
                <a:spcPct val="100000"/>
              </a:lnSpc>
            </a:pPr>
            <a:r>
              <a:rPr lang="en-US" sz="2200" dirty="0">
                <a:solidFill>
                  <a:schemeClr val="tx1">
                    <a:alpha val="60000"/>
                  </a:schemeClr>
                </a:solidFill>
              </a:rPr>
              <a:t>Referenced first in the 1660s, but popular in 18th-century Europe and colonial America.</a:t>
            </a:r>
          </a:p>
          <a:p>
            <a:pPr>
              <a:lnSpc>
                <a:spcPct val="100000"/>
              </a:lnSpc>
            </a:pPr>
            <a:r>
              <a:rPr lang="en-US" sz="2200" dirty="0">
                <a:solidFill>
                  <a:schemeClr val="tx1">
                    <a:alpha val="60000"/>
                  </a:schemeClr>
                </a:solidFill>
              </a:rPr>
              <a:t>Spread West with colonists and settlers.</a:t>
            </a:r>
          </a:p>
          <a:p>
            <a:pPr>
              <a:lnSpc>
                <a:spcPct val="100000"/>
              </a:lnSpc>
            </a:pPr>
            <a:r>
              <a:rPr lang="en-US" sz="2200" dirty="0">
                <a:solidFill>
                  <a:schemeClr val="tx1">
                    <a:alpha val="60000"/>
                  </a:schemeClr>
                </a:solidFill>
              </a:rPr>
              <a:t>Contains traditional ballad structure and themes.</a:t>
            </a:r>
          </a:p>
          <a:p>
            <a:pPr>
              <a:lnSpc>
                <a:spcPct val="100000"/>
              </a:lnSpc>
            </a:pPr>
            <a:r>
              <a:rPr lang="en-US" sz="2200" dirty="0">
                <a:solidFill>
                  <a:schemeClr val="tx1">
                    <a:alpha val="60000"/>
                  </a:schemeClr>
                </a:solidFill>
              </a:rPr>
              <a:t>Known as a “folk song” passed orally from generation to generation.</a:t>
            </a:r>
          </a:p>
          <a:p>
            <a:pPr>
              <a:lnSpc>
                <a:spcPct val="100000"/>
              </a:lnSpc>
            </a:pPr>
            <a:r>
              <a:rPr lang="en-US" sz="2200" dirty="0">
                <a:solidFill>
                  <a:schemeClr val="tx1">
                    <a:alpha val="60000"/>
                  </a:schemeClr>
                </a:solidFill>
              </a:rPr>
              <a:t>Known as a staple for modern balladeers.</a:t>
            </a:r>
          </a:p>
        </p:txBody>
      </p:sp>
    </p:spTree>
    <p:extLst>
      <p:ext uri="{BB962C8B-B14F-4D97-AF65-F5344CB8AC3E}">
        <p14:creationId xmlns:p14="http://schemas.microsoft.com/office/powerpoint/2010/main" val="2609837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98597-1C75-2141-78D4-018510CDF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1344"/>
            <a:ext cx="10515600" cy="5585619"/>
          </a:xfrm>
        </p:spPr>
        <p:txBody>
          <a:bodyPr numCol="2">
            <a:normAutofit lnSpcReduction="10000"/>
          </a:bodyPr>
          <a:lstStyle/>
          <a:p>
            <a:pPr marL="0" indent="0" fontAlgn="base">
              <a:buNone/>
            </a:pP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Scarlet town, where I was born,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was a fair maid </a:t>
            </a:r>
            <a:r>
              <a:rPr lang="en-US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dwellin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Made every youth cry </a:t>
            </a:r>
            <a:r>
              <a:rPr lang="en-US" sz="16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Well-a-way!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Her name was Barbara Allen.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 in the merry month of May,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When green buds they were </a:t>
            </a:r>
            <a:r>
              <a:rPr lang="en-US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swellin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Young </a:t>
            </a:r>
            <a:r>
              <a:rPr lang="en-US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Jemmy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Grove on his death-bed lay,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love of Barbara Allen.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sent his man in to her then,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the town where she was </a:t>
            </a:r>
            <a:r>
              <a:rPr lang="en-US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dwellin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’;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“O haste and come to my master dear,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 your name be Barbara Allen.”</a:t>
            </a:r>
          </a:p>
          <a:p>
            <a:pPr marL="0" indent="0" fontAlgn="base">
              <a:buNone/>
            </a:pP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 slowly, slowly rase she up,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slowly she came nigh him,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when she drew the curtain by—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“Young man, I think you’re </a:t>
            </a:r>
            <a:r>
              <a:rPr lang="en-US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dyin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’.”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“O it’s I am sick and very </a:t>
            </a:r>
            <a:r>
              <a:rPr lang="en-US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sick,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it’s all for Barbara Allen.”—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 the better for me </a:t>
            </a:r>
            <a:r>
              <a:rPr lang="en-US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ye’se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never be,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Tho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 your heart’s blood were a-</a:t>
            </a:r>
            <a:r>
              <a:rPr lang="en-US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spillin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’!</a:t>
            </a:r>
          </a:p>
          <a:p>
            <a:pPr marL="0" indent="0" fontAlgn="base">
              <a:buNone/>
            </a:pPr>
            <a:endParaRPr lang="en-US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“O </a:t>
            </a:r>
            <a:r>
              <a:rPr lang="en-US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dinna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ye mind, young man,” says she,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“When the red wine ye were </a:t>
            </a:r>
            <a:r>
              <a:rPr lang="en-US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fillin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 ye made the </a:t>
            </a:r>
            <a:r>
              <a:rPr lang="en-US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healths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go round and round,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slighted Barbara Allen?”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turned his face unto the wall,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death was with him </a:t>
            </a:r>
            <a:r>
              <a:rPr lang="en-US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dealin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’: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“Adieu, adieu, my dear friends all,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be kind to Barbara Allen!”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 she was walking o’er the fields,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 heard the dead-bell </a:t>
            </a:r>
            <a:r>
              <a:rPr lang="en-US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knellin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’.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every </a:t>
            </a:r>
            <a:r>
              <a:rPr lang="en-US" sz="16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jow</a:t>
            </a: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dead-bell gave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Cried “Woe to Barbara Allen.”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“O mother, mother, make my bed,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 make it saft and narrow: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 love has died for me today,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I’ll die for him tomorrow.”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“Farewell,” she said, “ye virgins all,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shun the fault I fell in: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Henceforth take warning by the fall</a:t>
            </a:r>
            <a:b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 cruel Barbara Allen.”</a:t>
            </a:r>
          </a:p>
        </p:txBody>
      </p:sp>
    </p:spTree>
    <p:extLst>
      <p:ext uri="{BB962C8B-B14F-4D97-AF65-F5344CB8AC3E}">
        <p14:creationId xmlns:p14="http://schemas.microsoft.com/office/powerpoint/2010/main" val="26198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984031-ECC6-02B0-B69D-D3C5EE813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US" sz="4100" dirty="0">
                <a:solidFill>
                  <a:srgbClr val="FFFFFF"/>
                </a:solidFill>
              </a:rPr>
              <a:t>Evolution: The Americanization Of </a:t>
            </a:r>
            <a:r>
              <a:rPr lang="en-US" sz="4100" i="1" dirty="0">
                <a:solidFill>
                  <a:srgbClr val="FFFFFF"/>
                </a:solidFill>
              </a:rPr>
              <a:t>Lord Bateman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868652-BFD9-E40F-B6B9-0ADA6EEB0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en-US" sz="2600" dirty="0"/>
              <a:t>Changes with every generation. A prime example is the transformation of </a:t>
            </a:r>
            <a:r>
              <a:rPr lang="en-US" sz="2600" i="1" dirty="0"/>
              <a:t>Lord Bateman </a:t>
            </a:r>
            <a:r>
              <a:rPr lang="en-US" sz="2600" dirty="0"/>
              <a:t>into </a:t>
            </a:r>
            <a:r>
              <a:rPr lang="en-US" sz="2600" i="1" dirty="0"/>
              <a:t>Lloyd Bateman</a:t>
            </a:r>
            <a:r>
              <a:rPr lang="en-US" sz="2600" dirty="0"/>
              <a:t>.</a:t>
            </a:r>
          </a:p>
          <a:p>
            <a:r>
              <a:rPr lang="en-US" sz="2600" dirty="0"/>
              <a:t>Began as a tale of an English aristocrat.</a:t>
            </a:r>
          </a:p>
          <a:p>
            <a:r>
              <a:rPr lang="en-US" sz="2600" dirty="0"/>
              <a:t>Became the story of a gentleman from Georgia.</a:t>
            </a:r>
          </a:p>
          <a:p>
            <a:r>
              <a:rPr lang="en-US" sz="2600" dirty="0"/>
              <a:t>Swaps title name and some content, but story cues can stay the same.</a:t>
            </a:r>
          </a:p>
          <a:p>
            <a:endParaRPr lang="en-US" sz="2600" dirty="0"/>
          </a:p>
          <a:p>
            <a:endParaRPr lang="en-US" sz="26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899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workers constructing a RR tunnel">
            <a:extLst>
              <a:ext uri="{FF2B5EF4-FFF2-40B4-BE49-F238E27FC236}">
                <a16:creationId xmlns:a16="http://schemas.microsoft.com/office/drawing/2014/main" id="{BE580AF0-88F2-6961-9ABE-8C8FEB7640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A3F6BC-7AA1-973D-F8CC-E81DBAD5C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 dirty="0"/>
              <a:t>Evolution: An American Ballad: </a:t>
            </a:r>
            <a:r>
              <a:rPr lang="en-US" sz="4000" i="1" dirty="0"/>
              <a:t>John Henry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56133-A67D-0B6F-49C3-ADB838ABB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 lnSpcReduction="10000"/>
          </a:bodyPr>
          <a:lstStyle/>
          <a:p>
            <a:r>
              <a:rPr lang="en-US" sz="2200" dirty="0"/>
              <a:t>Originated in West Virginia in the 1870s.</a:t>
            </a:r>
          </a:p>
          <a:p>
            <a:r>
              <a:rPr lang="en-US" sz="2200" dirty="0"/>
              <a:t>Created from work songs of laborers building railroads.</a:t>
            </a:r>
          </a:p>
          <a:p>
            <a:r>
              <a:rPr lang="en-US" sz="2200" dirty="0"/>
              <a:t>Tells of a uniquely American legend and hero. </a:t>
            </a:r>
          </a:p>
          <a:p>
            <a:r>
              <a:rPr lang="en-US" sz="2200" dirty="0"/>
              <a:t>Shows the struggle of man vs. industrialism.</a:t>
            </a:r>
          </a:p>
          <a:p>
            <a:r>
              <a:rPr lang="en-US" sz="2200" dirty="0"/>
              <a:t>Serves as a reminder of those who died constructing railroads.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080428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railroad extending through the desert">
            <a:extLst>
              <a:ext uri="{FF2B5EF4-FFF2-40B4-BE49-F238E27FC236}">
                <a16:creationId xmlns:a16="http://schemas.microsoft.com/office/drawing/2014/main" id="{9AA78DFC-7B6A-D79D-DED7-8FC6804CE6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498"/>
          <a:stretch/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083DA-B833-A773-C5DC-78CCBF98F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1167" y="1371600"/>
            <a:ext cx="6407365" cy="4848225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en-US" sz="2400" dirty="0"/>
              <a:t>The captain said to John Henry</a:t>
            </a:r>
          </a:p>
          <a:p>
            <a:pPr marL="0" indent="0">
              <a:buNone/>
            </a:pPr>
            <a:r>
              <a:rPr lang="en-US" sz="2400" dirty="0" err="1"/>
              <a:t>Gonna</a:t>
            </a:r>
            <a:r>
              <a:rPr lang="en-US" sz="2400" dirty="0"/>
              <a:t> bring that steam drill ‘round.</a:t>
            </a:r>
          </a:p>
          <a:p>
            <a:pPr marL="0" indent="0">
              <a:buNone/>
            </a:pPr>
            <a:r>
              <a:rPr lang="en-US" sz="2400" dirty="0" err="1"/>
              <a:t>Gonna</a:t>
            </a:r>
            <a:r>
              <a:rPr lang="en-US" sz="2400" dirty="0"/>
              <a:t> bring that steel drill out on the job.</a:t>
            </a:r>
          </a:p>
          <a:p>
            <a:pPr marL="0" indent="0">
              <a:buNone/>
            </a:pPr>
            <a:r>
              <a:rPr lang="en-US" sz="2400" dirty="0" err="1"/>
              <a:t>Gonna</a:t>
            </a:r>
            <a:r>
              <a:rPr lang="en-US" sz="2400" dirty="0"/>
              <a:t> whop that steel on down, down </a:t>
            </a:r>
            <a:r>
              <a:rPr lang="en-US" sz="2400" dirty="0" err="1"/>
              <a:t>down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Gonna</a:t>
            </a:r>
            <a:r>
              <a:rPr lang="en-US" sz="2400" dirty="0"/>
              <a:t> whop that steel on down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John Henry told his captain,</a:t>
            </a:r>
          </a:p>
          <a:p>
            <a:pPr marL="0" indent="0">
              <a:buNone/>
            </a:pPr>
            <a:r>
              <a:rPr lang="en-US" sz="2400" dirty="0"/>
              <a:t>“A man </a:t>
            </a:r>
            <a:r>
              <a:rPr lang="en-US" sz="2400" dirty="0" err="1"/>
              <a:t>ain’t</a:t>
            </a:r>
            <a:r>
              <a:rPr lang="en-US" sz="2400" dirty="0"/>
              <a:t> </a:t>
            </a:r>
            <a:r>
              <a:rPr lang="en-US" sz="2400" dirty="0" err="1"/>
              <a:t>nothin</a:t>
            </a:r>
            <a:r>
              <a:rPr lang="en-US" sz="2400" dirty="0"/>
              <a:t>’ but a man,</a:t>
            </a:r>
          </a:p>
          <a:p>
            <a:pPr marL="0" indent="0">
              <a:buNone/>
            </a:pPr>
            <a:r>
              <a:rPr lang="en-US" sz="2400" dirty="0"/>
              <a:t>But before I let your steam drill beat me down</a:t>
            </a:r>
          </a:p>
          <a:p>
            <a:pPr marL="0" indent="0">
              <a:buNone/>
            </a:pPr>
            <a:r>
              <a:rPr lang="en-US" sz="2400" dirty="0"/>
              <a:t>I’d die with a hammer in my hand, Lord </a:t>
            </a:r>
            <a:r>
              <a:rPr lang="en-US" sz="2400" dirty="0" err="1"/>
              <a:t>Lord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I’d die with a hammer in my hand”</a:t>
            </a:r>
          </a:p>
        </p:txBody>
      </p:sp>
    </p:spTree>
    <p:extLst>
      <p:ext uri="{BB962C8B-B14F-4D97-AF65-F5344CB8AC3E}">
        <p14:creationId xmlns:p14="http://schemas.microsoft.com/office/powerpoint/2010/main" val="2451978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5322BE-D826-B776-B6FB-843B22D16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dirty="0"/>
              <a:t>American Ballad: </a:t>
            </a:r>
            <a:r>
              <a:rPr lang="en-US" i="1" dirty="0"/>
              <a:t>The</a:t>
            </a:r>
            <a:r>
              <a:rPr lang="en-US" dirty="0"/>
              <a:t> </a:t>
            </a:r>
            <a:r>
              <a:rPr lang="en-US" i="1" dirty="0"/>
              <a:t>Battle of New Orleans</a:t>
            </a:r>
          </a:p>
        </p:txBody>
      </p:sp>
      <p:sp>
        <p:nvSpPr>
          <p:cNvPr id="103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F271E1F1-98DA-3565-883D-DC7360994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lnSpcReduction="10000"/>
          </a:bodyPr>
          <a:lstStyle/>
          <a:p>
            <a:r>
              <a:rPr lang="en-US" sz="2200" dirty="0"/>
              <a:t>Written by Jimmy Driftwood of </a:t>
            </a:r>
            <a:r>
              <a:rPr lang="en-US" sz="2200" dirty="0" err="1"/>
              <a:t>Timbo</a:t>
            </a:r>
            <a:r>
              <a:rPr lang="en-US" sz="2200" dirty="0"/>
              <a:t>, Arkansas in the mid-20</a:t>
            </a:r>
            <a:r>
              <a:rPr lang="en-US" sz="2200" baseline="30000" dirty="0"/>
              <a:t>th</a:t>
            </a:r>
            <a:r>
              <a:rPr lang="en-US" sz="2200" dirty="0"/>
              <a:t> century.</a:t>
            </a:r>
          </a:p>
          <a:p>
            <a:r>
              <a:rPr lang="en-US" sz="2200" dirty="0"/>
              <a:t>Covered by Johnny Horton in 1959.</a:t>
            </a:r>
          </a:p>
          <a:p>
            <a:r>
              <a:rPr lang="en-US" sz="2200" dirty="0"/>
              <a:t>Describes a decisive American victory in the War of 1812 from the perspective of a soldier.</a:t>
            </a:r>
          </a:p>
          <a:p>
            <a:r>
              <a:rPr lang="en-US" sz="2200" dirty="0"/>
              <a:t>Won Grammys for both Driftwood and Horton.</a:t>
            </a:r>
          </a:p>
        </p:txBody>
      </p:sp>
      <p:pic>
        <p:nvPicPr>
          <p:cNvPr id="1026" name="Picture 2" descr="Battle of New Orleans: War of 1812 &amp; Andrew Jackson - HISTORY - HISTORY">
            <a:extLst>
              <a:ext uri="{FF2B5EF4-FFF2-40B4-BE49-F238E27FC236}">
                <a16:creationId xmlns:a16="http://schemas.microsoft.com/office/drawing/2014/main" id="{6936819A-BA2B-D1AE-959B-6EDCD9492B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916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4" descr="A shadow of a large radio antenna">
            <a:extLst>
              <a:ext uri="{FF2B5EF4-FFF2-40B4-BE49-F238E27FC236}">
                <a16:creationId xmlns:a16="http://schemas.microsoft.com/office/drawing/2014/main" id="{92B1ACE5-C0F5-9F8A-524F-D731BD9AE6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635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F88E68-95EB-8B20-2467-2761F48D0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2362"/>
            <a:ext cx="105156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Jim Croce: </a:t>
            </a:r>
            <a:r>
              <a:rPr lang="en-US" i="1" dirty="0">
                <a:solidFill>
                  <a:srgbClr val="FFFFFF"/>
                </a:solidFill>
              </a:rPr>
              <a:t>Operator</a:t>
            </a:r>
            <a:br>
              <a:rPr lang="en-US" dirty="0">
                <a:solidFill>
                  <a:srgbClr val="FFFFFF"/>
                </a:solidFill>
              </a:rPr>
            </a:br>
            <a:r>
              <a:rPr lang="en-US" dirty="0">
                <a:solidFill>
                  <a:srgbClr val="FFFFFF"/>
                </a:solidFill>
              </a:rPr>
              <a:t>(Folk Rock)</a:t>
            </a:r>
          </a:p>
        </p:txBody>
      </p:sp>
    </p:spTree>
    <p:extLst>
      <p:ext uri="{BB962C8B-B14F-4D97-AF65-F5344CB8AC3E}">
        <p14:creationId xmlns:p14="http://schemas.microsoft.com/office/powerpoint/2010/main" val="3804662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8283A-545F-DC9D-E072-D72199C9F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8376" y="591344"/>
            <a:ext cx="10963469" cy="5622844"/>
          </a:xfrm>
        </p:spPr>
        <p:txBody>
          <a:bodyPr numCol="2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1814 we took a little trip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Along with Colonel Jackson down the mighty Mississipp’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 took a little bacon and we took a little beans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we caught the bloody British in the town of New Orleans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 fired our guns and the British kept a coming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wasn’t nigh as many as there was a while ago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 fired once more and they began to running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Down the Mississippi to the Gulf of Mexico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 looked down the river and we seen the British come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there must have been a hundred of them beating on the drums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stepped so high and they made their bugles ring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 stood behind our cotton bales and didn’t say a thing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 Hickory said we could take ’em by suprise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 we didn’t fire a musket ’til we looked ’em in the eyes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 held our fire ’til we seen their faces well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 opened up our squirrel guns and really gave ’em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Well they ran through the briars and they ran through the brambles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they ran through the bushes where the rabbits couldn’t go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ran so fast the hounds couldn’t catch ’em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 down the Mississippi to the Gulf of Mexico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 fired our cannon ’til the barrel melted down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Then we grabbed an alligator and we fought another round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 filled his head with cannonballs and powdered his behind</a:t>
            </a:r>
            <a:b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when we touched the powder off the gator lost his mind</a:t>
            </a:r>
            <a:endParaRPr lang="en-US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910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Bonnie and Clyde | Biographies, Crime Spree, Death, &amp; Facts | Britannica">
            <a:extLst>
              <a:ext uri="{FF2B5EF4-FFF2-40B4-BE49-F238E27FC236}">
                <a16:creationId xmlns:a16="http://schemas.microsoft.com/office/drawing/2014/main" id="{6334D0BF-7D41-D797-B8E3-3EC08C0E78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7" r="1815"/>
          <a:stretch/>
        </p:blipFill>
        <p:spPr bwMode="auto"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7D1128-ED53-68B6-963D-A43CDC40F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American Ballad: </a:t>
            </a:r>
            <a:r>
              <a:rPr lang="en-US" i="1" dirty="0"/>
              <a:t>The Ballad Of Bonnie and Clyde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295F5-949E-A89A-0F62-2B1B512C9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7048" y="1868487"/>
            <a:ext cx="5721484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Written by Bonnie Parker in 1934.</a:t>
            </a:r>
          </a:p>
          <a:p>
            <a:r>
              <a:rPr lang="en-US" dirty="0"/>
              <a:t>Presented as a literary ballad.</a:t>
            </a:r>
          </a:p>
          <a:p>
            <a:r>
              <a:rPr lang="en-US" dirty="0"/>
              <a:t>Attempts to defend the honor of the infamous bank, gas station, and restaurant robbers.</a:t>
            </a:r>
          </a:p>
          <a:p>
            <a:r>
              <a:rPr lang="en-US" dirty="0"/>
              <a:t>Explains that they did not commit all of the crimes pinned on them.</a:t>
            </a:r>
          </a:p>
          <a:p>
            <a:r>
              <a:rPr lang="en-US" dirty="0"/>
              <a:t>Claims that many people supported them in their crime spree.</a:t>
            </a:r>
          </a:p>
          <a:p>
            <a:r>
              <a:rPr lang="en-US" dirty="0"/>
              <a:t>Presents the duo as Depression-era Robin Hoods.</a:t>
            </a:r>
          </a:p>
        </p:txBody>
      </p:sp>
    </p:spTree>
    <p:extLst>
      <p:ext uri="{BB962C8B-B14F-4D97-AF65-F5344CB8AC3E}">
        <p14:creationId xmlns:p14="http://schemas.microsoft.com/office/powerpoint/2010/main" val="30871418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EE972-8C9C-6E0D-A6BC-B83A1940F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5860"/>
            <a:ext cx="10515600" cy="5990253"/>
          </a:xfrm>
        </p:spPr>
        <p:txBody>
          <a:bodyPr numCol="2">
            <a:normAutofit fontScale="25000" lnSpcReduction="20000"/>
          </a:bodyPr>
          <a:lstStyle/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Now Bonnie and Clyde are the Barrow Gang,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I’m sure you all have read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how they rob and steal and those who squeal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are usually found dying or dead.</a:t>
            </a:r>
          </a:p>
          <a:p>
            <a:pPr marL="0" indent="0" algn="l">
              <a:buNone/>
            </a:pPr>
            <a:endParaRPr lang="en-US" sz="6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There’s lots of untruths to these write-ups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They’re not so ruthless as that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Their nature is raw, they hate all law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Stool pigeons, spotters, and rats.</a:t>
            </a:r>
          </a:p>
          <a:p>
            <a:pPr marL="0" indent="0" algn="l">
              <a:buNone/>
            </a:pPr>
            <a:endParaRPr lang="en-US" sz="6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call them cold-blooded killers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say they are heartless and mean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But I say this with pride, I once knew Clyde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When he was honest and upright and clean.</a:t>
            </a:r>
          </a:p>
          <a:p>
            <a:pPr marL="0" indent="0" algn="l">
              <a:buNone/>
            </a:pPr>
            <a:r>
              <a:rPr lang="en-US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6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road was so dimly lighted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were no highway signs to guide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But they made up their minds if all roads were blind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wouldn’t give up 'til they died.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 algn="l">
              <a:buNone/>
            </a:pPr>
            <a:endParaRPr lang="en-US" sz="6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road gets dimmer and dimmer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Sometimes you can hardly see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But it’s fight man to man, and do all you can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they know they can never be free.</a:t>
            </a:r>
          </a:p>
          <a:p>
            <a:pPr marL="0" indent="0" algn="l">
              <a:buNone/>
            </a:pPr>
            <a:endParaRPr lang="en-US" sz="6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 a policeman is killed in Dallas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they have no clue or guide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 they can’t find a fiend, just wipe the slate clean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 hang it on Bonnie and Clyde.</a:t>
            </a:r>
          </a:p>
          <a:p>
            <a:pPr marL="0" indent="0" algn="l">
              <a:buNone/>
            </a:pPr>
            <a:endParaRPr lang="en-US" sz="6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There’s two crimes committed in America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 accredited to the Barrow Mob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had no hand in the kidnap demand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 the Kansas City Depot job.</a:t>
            </a:r>
          </a:p>
          <a:p>
            <a:pPr marL="0" indent="0" algn="l">
              <a:buNone/>
            </a:pPr>
            <a:endParaRPr lang="en-US" sz="6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newsboy once said to his buddy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"I wish old Clyde would get jumped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these hard times </a:t>
            </a:r>
            <a:r>
              <a:rPr lang="en-US" sz="6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we’s</a:t>
            </a: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get a few dimes</a:t>
            </a:r>
          </a:p>
          <a:p>
            <a:pPr marL="0" indent="0" algn="l">
              <a:buNone/>
            </a:pPr>
            <a:r>
              <a:rPr lang="en-US" sz="6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If five or six cops would get bumped."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8065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ADEF90-EEFA-4403-F612-54CF0F0D3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anchor="ctr">
            <a:normAutofit/>
          </a:bodyPr>
          <a:lstStyle/>
          <a:p>
            <a:pPr algn="ctr"/>
            <a:r>
              <a:rPr lang="en-US" sz="4800" dirty="0"/>
              <a:t> Billboard’s Chartbusting American Ballads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A18CA23-6302-9706-A43B-3EEA87D3C5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9674990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360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mpty street surrounded with buildings">
            <a:extLst>
              <a:ext uri="{FF2B5EF4-FFF2-40B4-BE49-F238E27FC236}">
                <a16:creationId xmlns:a16="http://schemas.microsoft.com/office/drawing/2014/main" id="{573A1C98-5D96-BF95-A141-F2EE36FCDB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37ADF8-E021-EE14-C546-FD33EE1E8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277785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/>
              <a:t>Arlo Guthrie: </a:t>
            </a:r>
            <a:r>
              <a:rPr lang="en-US" sz="6000" i="1" dirty="0"/>
              <a:t>City of New Orleans</a:t>
            </a:r>
          </a:p>
        </p:txBody>
      </p:sp>
    </p:spTree>
    <p:extLst>
      <p:ext uri="{BB962C8B-B14F-4D97-AF65-F5344CB8AC3E}">
        <p14:creationId xmlns:p14="http://schemas.microsoft.com/office/powerpoint/2010/main" val="38748801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0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449395-C94F-4CC1-F1BA-B3D6B81A3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sz="4800" dirty="0"/>
              <a:t>Evolution: Murder Ballads: </a:t>
            </a:r>
            <a:r>
              <a:rPr lang="en-US" sz="4800" i="1" dirty="0"/>
              <a:t>Tom Dooley</a:t>
            </a:r>
          </a:p>
        </p:txBody>
      </p:sp>
      <p:sp>
        <p:nvSpPr>
          <p:cNvPr id="1039" name="Rectangle 1032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Rectangle 103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3D896-E47E-91C9-2E5E-57C98B402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Autofit/>
          </a:bodyPr>
          <a:lstStyle/>
          <a:p>
            <a:r>
              <a:rPr lang="en-US" sz="2200" dirty="0"/>
              <a:t>Originated as a folk ballad in North Carolina.</a:t>
            </a:r>
          </a:p>
          <a:p>
            <a:r>
              <a:rPr lang="en-US" sz="2200" dirty="0"/>
              <a:t>Based on the legend of Tom Dula. </a:t>
            </a:r>
          </a:p>
          <a:p>
            <a:r>
              <a:rPr lang="en-US" sz="2200" dirty="0"/>
              <a:t>Tells of </a:t>
            </a:r>
            <a:r>
              <a:rPr lang="en-US" sz="2200" dirty="0" err="1"/>
              <a:t>Dula’s</a:t>
            </a:r>
            <a:r>
              <a:rPr lang="en-US" sz="2200" dirty="0"/>
              <a:t> love for Laura Foster, which made Anne Melton jealous. Melton murders Foster, and </a:t>
            </a:r>
            <a:r>
              <a:rPr lang="en-US" sz="2200" dirty="0" err="1"/>
              <a:t>Dula</a:t>
            </a:r>
            <a:r>
              <a:rPr lang="en-US" sz="2200" dirty="0"/>
              <a:t> is executed for the murder that he did not commit.</a:t>
            </a:r>
          </a:p>
          <a:p>
            <a:r>
              <a:rPr lang="en-US" sz="2200" dirty="0"/>
              <a:t>Made nationally famous by the Kingston Trio in 1958.</a:t>
            </a:r>
          </a:p>
          <a:p>
            <a:r>
              <a:rPr lang="en-US" sz="2200" dirty="0"/>
              <a:t>Hit #1 on the billboards.</a:t>
            </a:r>
          </a:p>
        </p:txBody>
      </p:sp>
      <p:pic>
        <p:nvPicPr>
          <p:cNvPr id="1026" name="Picture 2" descr="On this day in 1958 — 64 years ago today — the Kingston Trio's &quot;Tom Dooley&quot;  hit #1 on the Billboard popular music chart - Frank Beacham's Journal">
            <a:extLst>
              <a:ext uri="{FF2B5EF4-FFF2-40B4-BE49-F238E27FC236}">
                <a16:creationId xmlns:a16="http://schemas.microsoft.com/office/drawing/2014/main" id="{127FFFF1-B6D1-3E20-930E-7D35C1757D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8314"/>
          <a:stretch/>
        </p:blipFill>
        <p:spPr bwMode="auto">
          <a:xfrm>
            <a:off x="5911532" y="2484255"/>
            <a:ext cx="5150277" cy="3714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Rectangle 1036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541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145F2E5-F87F-53A5-BBA2-22685C60A4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608" y="1123527"/>
            <a:ext cx="9815804" cy="4604800"/>
          </a:xfrm>
        </p:spPr>
        <p:txBody>
          <a:bodyPr numCol="2">
            <a:normAutofit/>
          </a:bodyPr>
          <a:lstStyle/>
          <a:p>
            <a:pPr marL="0" indent="0" defTabSz="740664">
              <a:spcBef>
                <a:spcPts val="810"/>
              </a:spcBef>
              <a:buNone/>
            </a:pP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[Chorus]</a:t>
            </a: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Hang down your head, Tom Dooley</a:t>
            </a: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Hang down your head and cry</a:t>
            </a: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Hang down your head, Tom Dooley</a:t>
            </a: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Poor boy, you're bound to die</a:t>
            </a: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[Verse 1]</a:t>
            </a: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I met her on the mountain</a:t>
            </a: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There I took her life</a:t>
            </a: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Met her on the mountain</a:t>
            </a: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Stabbed her with my knife</a:t>
            </a:r>
          </a:p>
          <a:p>
            <a:pPr marL="0" indent="0" defTabSz="740664">
              <a:spcBef>
                <a:spcPts val="810"/>
              </a:spcBef>
              <a:buNone/>
            </a:pP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[Chorus]</a:t>
            </a: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US" sz="2268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 defTabSz="740664">
              <a:spcBef>
                <a:spcPts val="810"/>
              </a:spcBef>
              <a:buNone/>
            </a:pP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[Verse 2]</a:t>
            </a: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This time tomorrow</a:t>
            </a: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Reckon where I'll be</a:t>
            </a: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Hadn't-a been for Grayson</a:t>
            </a:r>
            <a:br>
              <a:rPr lang="en-US" sz="226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I'd-a been in Tennessee</a:t>
            </a:r>
          </a:p>
          <a:p>
            <a:pPr marL="0" indent="0" defTabSz="740664">
              <a:spcBef>
                <a:spcPts val="810"/>
              </a:spcBef>
              <a:buNone/>
            </a:pPr>
            <a:endParaRPr lang="en-US" sz="2268" kern="1200" dirty="0">
              <a:solidFill>
                <a:srgbClr val="000000"/>
              </a:solidFill>
              <a:latin typeface="Programme"/>
              <a:ea typeface="+mn-ea"/>
              <a:cs typeface="+mn-cs"/>
            </a:endParaRPr>
          </a:p>
          <a:p>
            <a:pPr marL="0" indent="0" defTabSz="740664">
              <a:spcBef>
                <a:spcPts val="810"/>
              </a:spcBef>
              <a:buNone/>
            </a:pPr>
            <a:r>
              <a:rPr 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[Chorus]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B0D51D4-B01B-793C-BAF9-4CAE28DC2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2155" y="3979595"/>
            <a:ext cx="3660626" cy="17487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740664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lang="en-US" alt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[Verse 3</a:t>
            </a:r>
            <a:br>
              <a:rPr lang="en-US" alt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</a:br>
            <a:r>
              <a:rPr lang="en-US" alt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This time tomorrow</a:t>
            </a:r>
            <a:br>
              <a:rPr lang="en-US" alt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</a:br>
            <a:r>
              <a:rPr lang="en-US" alt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Reckon where I'll be</a:t>
            </a:r>
            <a:br>
              <a:rPr lang="en-US" alt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</a:br>
            <a:r>
              <a:rPr lang="en-US" alt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Down in some lonesome valley</a:t>
            </a:r>
            <a:br>
              <a:rPr lang="en-US" alt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</a:br>
            <a:r>
              <a:rPr lang="en-US" altLang="en-US" sz="2268" kern="1200" dirty="0" err="1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Hangin</a:t>
            </a:r>
            <a:r>
              <a:rPr lang="en-US" altLang="en-US" sz="2268" kern="1200" dirty="0">
                <a:solidFill>
                  <a:srgbClr val="000000"/>
                </a:solidFill>
                <a:latin typeface="Programme"/>
                <a:ea typeface="+mn-ea"/>
                <a:cs typeface="+mn-cs"/>
              </a:rPr>
              <a:t>' from a white oak tree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463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4" descr="Stream flowing through the grassland">
            <a:extLst>
              <a:ext uri="{FF2B5EF4-FFF2-40B4-BE49-F238E27FC236}">
                <a16:creationId xmlns:a16="http://schemas.microsoft.com/office/drawing/2014/main" id="{B91676D1-1F14-D811-4E2B-BBC3C0D836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34" r="16727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76C954-BA5B-94D8-435D-F3523714E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 dirty="0"/>
              <a:t>Evolution: Western/Cowboy Ballads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C017F-C347-1A56-B63F-EBEB11DD0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Written by cowboys and ranchers.  </a:t>
            </a:r>
          </a:p>
          <a:p>
            <a:r>
              <a:rPr lang="en-US" sz="2400" dirty="0"/>
              <a:t>Adapted frequently from pre-existing songs.</a:t>
            </a:r>
          </a:p>
          <a:p>
            <a:r>
              <a:rPr lang="en-US" sz="2400" dirty="0"/>
              <a:t>Depicts legends of gunslingers, cowboys’ daily lives, and tall tales.</a:t>
            </a:r>
          </a:p>
          <a:p>
            <a:r>
              <a:rPr lang="en-US" sz="2400" dirty="0"/>
              <a:t>Sung by cowboys and settlers alike. </a:t>
            </a:r>
          </a:p>
          <a:p>
            <a:r>
              <a:rPr lang="en-US" sz="2400" dirty="0"/>
              <a:t>Became modern country/western and folk music.</a:t>
            </a:r>
          </a:p>
          <a:p>
            <a:r>
              <a:rPr lang="en-US" sz="2400" dirty="0"/>
              <a:t>Includes such songs as </a:t>
            </a:r>
            <a:r>
              <a:rPr lang="en-US" sz="2400" i="1" dirty="0"/>
              <a:t>Big Iron</a:t>
            </a:r>
            <a:r>
              <a:rPr lang="en-US" sz="2400" dirty="0"/>
              <a:t>, </a:t>
            </a:r>
            <a:r>
              <a:rPr lang="en-US" sz="2400" i="1" dirty="0"/>
              <a:t>The Old Chisolm Trail</a:t>
            </a:r>
            <a:r>
              <a:rPr lang="en-US" sz="2400" dirty="0"/>
              <a:t>, and </a:t>
            </a:r>
            <a:r>
              <a:rPr lang="en-US" sz="2400" i="1" dirty="0"/>
              <a:t>Springfield Mountain</a:t>
            </a:r>
            <a:r>
              <a:rPr lang="en-US" sz="2400" dirty="0"/>
              <a:t>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004399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ountain reflected in lake">
            <a:extLst>
              <a:ext uri="{FF2B5EF4-FFF2-40B4-BE49-F238E27FC236}">
                <a16:creationId xmlns:a16="http://schemas.microsoft.com/office/drawing/2014/main" id="{90088072-1557-F05B-A982-23E5269C91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70B18E-4996-8ED1-1AC5-039F5E05E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/>
              <a:t>Bob Dylan: </a:t>
            </a:r>
            <a:r>
              <a:rPr lang="en-US" sz="6600" i="1" dirty="0"/>
              <a:t>Don’t Think Twice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6330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B43979-EF69-5974-1676-864B8AD73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 dirty="0"/>
              <a:t>Evolution: Blues Ballads</a:t>
            </a:r>
          </a:p>
        </p:txBody>
      </p:sp>
      <p:pic>
        <p:nvPicPr>
          <p:cNvPr id="14" name="Picture 4" descr="Close up of song composition">
            <a:extLst>
              <a:ext uri="{FF2B5EF4-FFF2-40B4-BE49-F238E27FC236}">
                <a16:creationId xmlns:a16="http://schemas.microsoft.com/office/drawing/2014/main" id="{992868B3-65F0-B8C7-0461-FD30CF3E68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12" r="26355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2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398EA-3C5B-C0C8-C183-F61ADBEF4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US" sz="2200" dirty="0"/>
              <a:t>Originated from blues-style music during the Harlem Renaissance.</a:t>
            </a:r>
          </a:p>
          <a:p>
            <a:r>
              <a:rPr lang="en-US" sz="2200" dirty="0"/>
              <a:t>Fuses jazz, gospel, and blues with ballad storytelling. </a:t>
            </a:r>
          </a:p>
          <a:p>
            <a:r>
              <a:rPr lang="en-US" sz="2200" dirty="0"/>
              <a:t>Includes ballads like </a:t>
            </a:r>
            <a:r>
              <a:rPr lang="en-US" sz="2200" i="1" dirty="0"/>
              <a:t>Stagger Lee</a:t>
            </a:r>
            <a:r>
              <a:rPr lang="en-US" sz="2200" dirty="0"/>
              <a:t>, and </a:t>
            </a:r>
            <a:r>
              <a:rPr lang="en-US" sz="2200" i="1" dirty="0"/>
              <a:t>Nobody Knows You (When You’re Down and Out)</a:t>
            </a:r>
            <a:r>
              <a:rPr lang="en-US" sz="2200" dirty="0"/>
              <a:t>.</a:t>
            </a:r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val="2598539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124CF-AD63-D96F-79E2-49A3E2880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69" y="1909192"/>
            <a:ext cx="4586513" cy="364771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3200" dirty="0">
                <a:solidFill>
                  <a:schemeClr val="bg1"/>
                </a:solidFill>
              </a:rPr>
              <a:t>What was studied?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chemeClr val="bg1"/>
                </a:solidFill>
              </a:rPr>
              <a:t>Why is it important?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solidFill>
                  <a:schemeClr val="bg1"/>
                </a:solidFill>
              </a:rPr>
              <a:t>What is my connection?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Piano">
            <a:extLst>
              <a:ext uri="{FF2B5EF4-FFF2-40B4-BE49-F238E27FC236}">
                <a16:creationId xmlns:a16="http://schemas.microsoft.com/office/drawing/2014/main" id="{CD549B3F-B251-B1D6-E36F-CBE9A2E681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48" r="31697" b="-1"/>
          <a:stretch/>
        </p:blipFill>
        <p:spPr>
          <a:xfrm>
            <a:off x="6525453" y="10"/>
            <a:ext cx="566654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0181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Rectangle 231">
            <a:extLst>
              <a:ext uri="{FF2B5EF4-FFF2-40B4-BE49-F238E27FC236}">
                <a16:creationId xmlns:a16="http://schemas.microsoft.com/office/drawing/2014/main" id="{3677BAFB-3BD3-41BB-9107-FAE224AE2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4" name="Oval 233">
            <a:extLst>
              <a:ext uri="{FF2B5EF4-FFF2-40B4-BE49-F238E27FC236}">
                <a16:creationId xmlns:a16="http://schemas.microsoft.com/office/drawing/2014/main" id="{E6823A9B-C188-42D4-847C-3AD928DB1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42784" y="253140"/>
            <a:ext cx="6184555" cy="6184555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34B557F3-1A0C-4749-A6DB-EAC082DF3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24848" y="253140"/>
            <a:ext cx="6184555" cy="6184555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243" name="Oval 237">
            <a:extLst>
              <a:ext uri="{FF2B5EF4-FFF2-40B4-BE49-F238E27FC236}">
                <a16:creationId xmlns:a16="http://schemas.microsoft.com/office/drawing/2014/main" id="{55D55AA6-3751-494F-868A-DCEDC5CE82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03723" y="136525"/>
            <a:ext cx="6184555" cy="6184555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1BB6C1-D079-C81B-FBFB-85FEF828C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965580"/>
            <a:ext cx="5204489" cy="31605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Jimmy Cox: </a:t>
            </a:r>
            <a:r>
              <a:rPr lang="en-US" sz="5400" i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Nobody Knows You (When You’re Down and Out)</a:t>
            </a:r>
          </a:p>
        </p:txBody>
      </p:sp>
      <p:sp>
        <p:nvSpPr>
          <p:cNvPr id="247" name="Graphic 212">
            <a:extLst>
              <a:ext uri="{FF2B5EF4-FFF2-40B4-BE49-F238E27FC236}">
                <a16:creationId xmlns:a16="http://schemas.microsoft.com/office/drawing/2014/main" id="{4D4C00DC-4DC6-4CD2-9E31-F17E6CEBC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242" name="Graphic 212">
            <a:extLst>
              <a:ext uri="{FF2B5EF4-FFF2-40B4-BE49-F238E27FC236}">
                <a16:creationId xmlns:a16="http://schemas.microsoft.com/office/drawing/2014/main" id="{D82AB1B2-7970-42CF-8BF5-567C69E9F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6275" y="975977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grpSp>
        <p:nvGrpSpPr>
          <p:cNvPr id="244" name="Graphic 190">
            <a:extLst>
              <a:ext uri="{FF2B5EF4-FFF2-40B4-BE49-F238E27FC236}">
                <a16:creationId xmlns:a16="http://schemas.microsoft.com/office/drawing/2014/main" id="{66FB5A75-BDE2-4F12-A95B-C48788A76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80947" y="1755501"/>
            <a:ext cx="1598829" cy="531293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DC86CBC8-A814-4C0C-A287-7C549693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6AA52F4F-14E6-402F-A196-668B9CA9BC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8" name="Oval 247">
            <a:extLst>
              <a:ext uri="{FF2B5EF4-FFF2-40B4-BE49-F238E27FC236}">
                <a16:creationId xmlns:a16="http://schemas.microsoft.com/office/drawing/2014/main" id="{C10FB9CA-E7FA-462C-B537-F1224ED1AC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D8469AE7-A75B-4F37-850B-EF5974ABE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9820" y="4236107"/>
            <a:ext cx="510988" cy="510988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52" name="Graphic 4">
            <a:extLst>
              <a:ext uri="{FF2B5EF4-FFF2-40B4-BE49-F238E27FC236}">
                <a16:creationId xmlns:a16="http://schemas.microsoft.com/office/drawing/2014/main" id="{63301095-70B2-49AA-8DA9-A35629AD6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597506" y="4175798"/>
            <a:ext cx="1861486" cy="1861665"/>
            <a:chOff x="5734053" y="3067000"/>
            <a:chExt cx="724484" cy="724549"/>
          </a:xfrm>
          <a:solidFill>
            <a:schemeClr val="bg1"/>
          </a:solidFill>
        </p:grpSpPr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D218E08C-0BEA-45C2-8C09-4141DDDA0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067000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232F6090-14E0-44C6-B9FC-C91047BCD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FDB9402B-335C-4892-9E7C-C400E95BE0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E7A4371D-4448-409A-93F3-0C92E3EBD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780149CB-4B8F-4FD1-AC5E-25670C9EA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92D49A1A-35B0-4620-9D1E-A782A0E97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AFF46F08-B1E4-44C1-BD4A-4191D6EAD9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8DB16610-3D81-4E5C-850D-5D1245C0DC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2624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E05501B2-83AC-4299-BE5A-8CA16B408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2624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07CF1B90-3B3A-403E-A94F-8B82945D0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56A1CBA9-4AC1-4C42-9429-3FF31DF28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21318D9B-FD39-402A-ADFA-0E6CC789A7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333FB08F-B346-47C0-A7CD-1DE53E6C0D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12624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893AD6F2-6408-4A8E-9749-CB7388EF3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2624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715D9D2F-1568-4BE3-A54A-69F52492B0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185393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9AB547A7-0D80-491F-98B4-C6B7CC4FC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7E2693CD-DAF5-4B26-9A2F-17673BF31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A96EEE12-952A-4693-B161-D7071D601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F4228DCC-1611-4BDC-90AA-231F67EB1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DA163C3C-D3DF-461F-B6A8-90C7C227D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185393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4D021D29-2980-41C3-AB83-DA93C105B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18539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AC09C1FA-1A9D-49A7-9D73-8B777140A3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244637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0B8D8CD4-7B9B-48A5-BC59-0CB859354F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24463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224D0A27-A8B0-4020-9399-24127726E6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168E8EBA-9F8C-4650-B9BE-38A0A56BC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6A460BB3-2605-4AA2-AE1D-B9FB61EBF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1E2E38EE-DBBE-4CC1-9498-E7193E1B2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2446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BF191D5C-7D2A-4408-A8F2-389D2360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24463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08F7193B-B379-4921-9F17-1841D50611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03786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B4C5E53C-6003-4F74-B1CA-C7EA1E4993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CB97B2B1-1CF5-46A5-940D-AB8F57F5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0783F4F1-D8CE-4453-B79B-AD976E272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06A7A4C9-F24F-4F00-A2FA-29E788A09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EB694A32-59D6-46E3-8CE4-E4C485C2C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983EBB4C-28FF-41C6-90D6-5F30FC086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0707659D-8AE9-49B5-AB29-ECC099F49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363031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5C987ECC-9573-46EA-9C4A-7C3CAE3938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36302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DAF6708-18C2-4082-B024-6CEA32AE0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72CBB5AE-39E2-4D9B-A834-64D31B0032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4592DE98-77BF-4E8E-AEB4-1934207BA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5AF5D9A0-BA94-4D2B-8479-26C55355B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363031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CAA6A8E-7ACF-4EF7-AAD6-734A009DCF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3630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D3DD3695-F212-4BAD-BBB3-EC1F62474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22181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AB1B3ECB-7594-4C5C-B62B-E686C0A89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5EE54C3C-D9E5-4782-B8F6-058EB2D63E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EAE78EEE-DC43-44E1-AB47-ACB80F94B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847D67EF-1141-4582-866E-FE02FB2360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ECC931-60A1-4628-A34B-4B68DA3CC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4221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A587D2BE-3417-44AE-BEEF-57F88CECB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FCEB2ED3-A08D-4286-B75D-893289F3F3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06700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7C7DB7BB-8173-4377-85B0-032B7BDAB6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93EF69B4-3F48-4509-8BF8-926E23BC1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C1A86650-1EF5-46E3-885D-96985105A8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47EBBDE2-BD90-481F-A671-34E2186FB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87DAF1CB-838D-4C5C-8FB7-76BF677FEB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067000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64573DA8-D2F3-4644-AC79-83843615C4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2624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41AB53B8-0D5C-44BD-A2A9-ABBF659E1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29B7FA60-B453-4877-8D47-CA1209DF9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A6D2414-BCCC-40E8-B990-47642EFE96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2624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B0F37C2B-B7E6-420D-AD39-3AE4A2FBE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2624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F6417E45-D7FC-40B8-AD49-941B28D18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2624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2A8D1963-0C59-476C-AAFA-A7AF4FF50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18539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6BE777A9-EC29-46FC-AD21-AC7FD89B13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C63BA1CE-93FB-42C7-8381-765E50023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7F30F275-ADC8-4FD1-8B4B-673B37517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DB20529C-F2DD-4607-8DEE-19A932968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18539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B8029A9A-DFF9-49CE-8CEE-95A6695F3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185391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6822C2EC-B05D-4CE6-9D59-164769D0E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244634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53A0760F-F576-4A97-94AF-8BBE590844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CA76721C-646A-4910-AD1A-BE6B67767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065D4766-CAEC-4074-A9E2-6110A12389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4F1A0AC6-319D-49D8-A4FB-17A70E8E89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24463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79502B48-2B92-45BF-B9AC-1102B3807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24463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6363AFA7-321F-431C-B2FD-ADCB4D24B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0378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33EDDE1B-7379-4973-8CFD-F3C737104D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1F20B58A-2DB8-46B2-9E93-9C8C817DC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A5A3EF12-3DA1-4505-A44B-1B96348873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5B08812B-9264-47E7-8EC8-1233869F6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037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2A29F226-A243-410B-BEE4-EBA9DD76F8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0378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9DF57348-F837-475C-A7AA-3C7210041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363028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1E41B89A-9A45-4947-ADB0-9400400498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6C1F1525-32BC-46E1-84E6-C2BB88730B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C73A8972-BA44-40C6-B045-83E78C4D4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36302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C196E956-03D1-4F79-826A-A2F5E3DEF1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36302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ADA7B07B-EAC8-4FA5-B14F-3ABF8BA7A2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363029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93C28672-FF9E-4FE0-AC47-2FDD26CD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87" y="34221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E347BAB3-EA9C-4ADD-AE5E-28F2E3C53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38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321920C4-EE31-4F03-A0D5-A280D3F4B1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83" y="34221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6EBB3D05-4C78-4F10-8D03-8909DBCFB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33" y="342217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FC65F531-84E4-463F-8791-EB6EDFA63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79" y="34221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A63BB6A3-D482-43F2-9F5F-20E163CC44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9" y="34221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ABDCCD34-EB5D-4194-8A28-1424E98AE4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481330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F058544E-163D-4FFF-9A69-0B3A3F2D66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11041486-0577-4F0E-8DD5-5E20E2672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71D11099-C84E-43AC-9F20-92460E170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E598FB87-8AFF-4C56-9E2C-776F4641E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7701E761-16DE-4350-9718-DD81B37FB9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481330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552E747F-E415-4348-A11A-4CABCB64B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C6472F13-E6DE-4469-9563-F478261B6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4057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5C72FE15-910B-4622-A14C-AFA2DFCC0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BAB8F759-DEFA-4D35-B76E-6D3034FB7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BBCEBD-DCE2-4354-B878-49ABEC367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2CBB3A18-0021-403F-8E24-8805829B4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8FDF7AAC-1EC6-4409-90AB-DBB984883D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2" y="3540575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5B9999E8-7D25-4049-8328-685B556DC6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4057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E77FC8A9-DEAE-424D-B460-12E0F3268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5997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54F9C69A-0DCF-444A-B970-32B412048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8BD94DDA-54FF-48EE-9DAC-C0EA6F91D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E18A6989-0132-4CB7-BB68-EEBC4E080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A1357332-D19F-4C2B-B474-21D5539B9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295C7590-8B80-428C-95A9-638B26542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5997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CA0E8A31-7520-4726-9D96-43BA87407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5997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407EEE0-5D8E-4CCC-A91B-0CB523227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3" y="365896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3799DFCC-868B-4257-B530-8E8D616CC5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99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F7F5EEB5-FE82-45A8-97C4-88460ABAFB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49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CD76E4C7-EB07-499D-9BC3-FF39C8B61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86EFDF8D-E5F7-4EB8-B8DA-3CC7E21D88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5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2CA6506B-EACA-4FB2-81AB-E028F4478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0" y="365896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193E4771-2787-4901-93D8-7E90F3F479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65896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0EA31773-15F1-4605-8787-6891ABB2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5" y="3718118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1302C213-2CD5-4168-9534-111E6E81A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0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B9B36C24-2336-41FD-BAC4-6CD69DFD55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0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CA3AFAFE-D376-4A7B-928B-833531472D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9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7C685A00-A4F7-4250-BAAA-70978DADE4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46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E52682F3-EDD5-4BDC-BB19-A4540873A8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91" y="371811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2C5E1880-CFBA-4547-9C23-6D2C43304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42" y="371811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439AAF4F-2AAD-4A02-A7FA-FE28D5286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57" y="3777362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05614144-9309-41ED-8E05-839A6EEFF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301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24324D6F-A81D-45F2-BA36-C53F1AB0C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53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6B00668D-07BC-47CF-9D1E-F94EC7C56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701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BCF78A89-29F2-4973-8463-DF3C57EFB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54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F5BCB645-FB02-40FC-99A4-06CA3F1B28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102" y="377736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F6115A3A-2FBE-4633-A426-37D05BC07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50" y="377736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AEFD8D2F-B95A-4C0A-AE85-53171B29F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481330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4DD4F397-1F35-4E06-8EC1-8F58C51912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B031E5E0-C77D-49F7-ADF2-258D23052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3F044DE9-FE64-4C30-8191-7E1547880C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9B18BCEB-85ED-4077-ACB7-FEB2F6443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481330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00C0927E-2CCF-4F8E-8A54-22B8A93C97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48132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D0C3350E-04F5-4FED-9991-4DD964E099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40578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F43D0338-A6C9-4866-8D0C-072664518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405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40EA171B-27E2-4100-9D5F-123CF6E7F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22FD540C-F3DF-40F5-B2BE-BBD113EF43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4058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57768D93-FAD4-4236-969B-B8EE8E88F3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4058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0F5E0490-21C2-4EF6-950D-38814F32C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40588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8E981C9B-710F-4034-AE82-28B1B07245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59973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CC62C2CC-DBAE-4877-8F55-02FE00AE8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D8F57D8B-1988-441F-9DAE-A525DA5E9D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6715F028-3A13-4D5F-86C4-74C0AD81D6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DC6C9B50-47B3-44E7-B897-43D010A18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59973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F3F602F0-702E-4D5F-A4FC-0E602C02B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37" y="359973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9F379870-B34C-4DFC-9F0A-BDAB8C89F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6589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641092AC-FED1-4D1D-B57C-0AC883CA95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46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EA8A0B5E-5BB1-46AF-AC31-7D3756F35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1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1C519384-2192-432B-B768-64B4BC2DA9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2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13C77A9D-44F0-4289-A611-D8AF81357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8" y="36589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0A54AEDC-E418-4E02-A713-6CE30C0CDD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1" y="36589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24FECFE3-9F31-47B0-B17F-CF2A1CEE85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9" y="371813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68167DF4-8B16-419B-B7BA-2FD5FF6CC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A543D24F-44C0-4DDF-A30E-8C8407548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63DEAE3C-3931-41EE-B4A1-F9385602B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45" y="37181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B11945CD-32F6-4C09-82AF-551051231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92" y="3718128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9109F44F-512F-4792-AED2-ECA80DDE16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40" y="37181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29B9E19B-BC56-46F2-BFFF-1688CEA55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95" y="3777375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F573BDDE-4AED-43FB-B8D1-B5F3708931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50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EFFDA684-6DFF-4629-830E-6F2ACAB8C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96" y="3777375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92E23250-6349-4726-AF61-08A57B3A2E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55" y="3777354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8536AAE6-5497-4B0A-9C9F-4EAA1BB32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314" y="3777450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52B72898-B9DE-4574-BB20-0C317954D4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92887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042A16-6190-C1CF-2C6D-348306B6E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4200" dirty="0"/>
              <a:t>Evolution: Power Ballads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B67B5-97A3-F46D-3B32-66A348A83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Associated with rock music and its many subgenres.</a:t>
            </a:r>
          </a:p>
          <a:p>
            <a:r>
              <a:rPr lang="en-US" sz="2400" dirty="0"/>
              <a:t>Characterized by slow tempo and powerful lyrics.</a:t>
            </a:r>
          </a:p>
          <a:p>
            <a:r>
              <a:rPr lang="en-US" sz="2400" dirty="0"/>
              <a:t>Changed the ballad’s main theme from death to romantic love.</a:t>
            </a:r>
          </a:p>
          <a:p>
            <a:r>
              <a:rPr lang="en-US" sz="2400" dirty="0"/>
              <a:t>Includes such songs as </a:t>
            </a:r>
            <a:r>
              <a:rPr lang="en-US" sz="2400" i="1" dirty="0"/>
              <a:t>I </a:t>
            </a:r>
            <a:r>
              <a:rPr lang="en-US" sz="2400" i="1" dirty="0" err="1"/>
              <a:t>Wanna</a:t>
            </a:r>
            <a:r>
              <a:rPr lang="en-US" sz="2400" i="1" dirty="0"/>
              <a:t> Know What Love Is </a:t>
            </a:r>
            <a:r>
              <a:rPr lang="en-US" sz="2400" dirty="0"/>
              <a:t>by Foreigner, </a:t>
            </a:r>
            <a:r>
              <a:rPr lang="en-US" sz="2400" i="1" dirty="0"/>
              <a:t>Kiss from a Rose </a:t>
            </a:r>
            <a:r>
              <a:rPr lang="en-US" sz="2400" dirty="0"/>
              <a:t>by Seal, and </a:t>
            </a:r>
            <a:r>
              <a:rPr lang="en-US" sz="2400" i="1" dirty="0"/>
              <a:t>Operator</a:t>
            </a:r>
            <a:r>
              <a:rPr lang="en-US" sz="2400" dirty="0"/>
              <a:t> by Jim Croce.</a:t>
            </a:r>
          </a:p>
          <a:p>
            <a:endParaRPr lang="en-US" sz="2200" dirty="0"/>
          </a:p>
        </p:txBody>
      </p:sp>
      <p:pic>
        <p:nvPicPr>
          <p:cNvPr id="5" name="Picture 4" descr="Piano keys">
            <a:extLst>
              <a:ext uri="{FF2B5EF4-FFF2-40B4-BE49-F238E27FC236}">
                <a16:creationId xmlns:a16="http://schemas.microsoft.com/office/drawing/2014/main" id="{AC9AADD1-8665-48C7-3452-3713C98667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470" r="10577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6867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95C1F4-AE7F-44E4-8693-40D3D6831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734DDD3-F723-4DD3-8ABE-EC0B2AC87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-15978"/>
            <a:ext cx="7147352" cy="5876916"/>
            <a:chOff x="329184" y="-99107"/>
            <a:chExt cx="524256" cy="587691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7C8EA93-3210-4C62-99E9-153C275E3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EB7D2A2-F448-44D4-938C-DC84CBCB3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99107"/>
              <a:ext cx="524256" cy="56312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1055718"/>
            <a:ext cx="10999072" cy="33583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1CC73A-20DD-60BE-76A6-937F067AE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84683"/>
            <a:ext cx="9144000" cy="25518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did I expect to find?</a:t>
            </a:r>
          </a:p>
        </p:txBody>
      </p:sp>
    </p:spTree>
    <p:extLst>
      <p:ext uri="{BB962C8B-B14F-4D97-AF65-F5344CB8AC3E}">
        <p14:creationId xmlns:p14="http://schemas.microsoft.com/office/powerpoint/2010/main" val="37972695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68BCCB-FCAF-07AC-24B6-7753B12AD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293338"/>
            <a:ext cx="9144000" cy="327459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did I discover? Why is it meaningful?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87057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E0741-B4C9-898B-B9F8-F4CBE78B1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EE317-C841-BD7E-6271-15C56C2F6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err="1">
                <a:effectLst/>
              </a:rPr>
              <a:t>Encyclopædia</a:t>
            </a:r>
            <a:r>
              <a:rPr lang="en-US" sz="2000" dirty="0">
                <a:effectLst/>
              </a:rPr>
              <a:t> Britannica, inc. (n.d.). </a:t>
            </a:r>
            <a:r>
              <a:rPr lang="en-US" sz="2000" i="1" dirty="0">
                <a:effectLst/>
              </a:rPr>
              <a:t>Ballad</a:t>
            </a:r>
            <a:r>
              <a:rPr lang="en-US" sz="2000" dirty="0">
                <a:effectLst/>
              </a:rPr>
              <a:t>. </a:t>
            </a:r>
            <a:r>
              <a:rPr lang="en-US" sz="2000" dirty="0" err="1">
                <a:effectLst/>
              </a:rPr>
              <a:t>Encyclopædia</a:t>
            </a:r>
            <a:r>
              <a:rPr lang="en-US" sz="2000" dirty="0">
                <a:effectLst/>
              </a:rPr>
              <a:t> Britannica. Retrieved February 25, 2023, from </a:t>
            </a:r>
            <a:r>
              <a:rPr lang="en-US" sz="2000" dirty="0">
                <a:effectLst/>
                <a:hlinkClick r:id="rId2"/>
              </a:rPr>
              <a:t>https://www.britannica.com/art/ballad</a:t>
            </a:r>
            <a:r>
              <a:rPr lang="en-US" sz="2000" dirty="0">
                <a:effectLst/>
              </a:rPr>
              <a:t> (slides 3 and 4)</a:t>
            </a:r>
          </a:p>
          <a:p>
            <a:endParaRPr lang="en-US" sz="2000" i="1" dirty="0">
              <a:effectLst/>
            </a:endParaRPr>
          </a:p>
          <a:p>
            <a:r>
              <a:rPr lang="en-US" sz="2000" i="1" dirty="0">
                <a:effectLst/>
              </a:rPr>
              <a:t>Music 101: What is a ballad? learn to write a ballad with examples - 2023</a:t>
            </a:r>
            <a:r>
              <a:rPr lang="en-US" sz="2000" dirty="0">
                <a:effectLst/>
              </a:rPr>
              <a:t>. </a:t>
            </a:r>
            <a:r>
              <a:rPr lang="en-US" sz="2000" dirty="0" err="1">
                <a:effectLst/>
              </a:rPr>
              <a:t>MasterClass</a:t>
            </a:r>
            <a:r>
              <a:rPr lang="en-US" sz="2000" dirty="0">
                <a:effectLst/>
              </a:rPr>
              <a:t>. (2021, August 10). Retrieved February 25, 2023, from </a:t>
            </a:r>
            <a:r>
              <a:rPr lang="en-US" sz="2000" dirty="0">
                <a:effectLst/>
                <a:hlinkClick r:id="rId3"/>
              </a:rPr>
              <a:t>https://www.masterclass.com/articles/music-101-what-is-a-ballad-learn-to-write-a-ballad-with-examples</a:t>
            </a:r>
            <a:r>
              <a:rPr lang="en-US" sz="2000" dirty="0"/>
              <a:t> (slide 3)</a:t>
            </a:r>
          </a:p>
          <a:p>
            <a:endParaRPr lang="en-US" sz="2000" dirty="0">
              <a:effectLst/>
            </a:endParaRPr>
          </a:p>
          <a:p>
            <a:r>
              <a:rPr lang="en-US" sz="2000" i="1" dirty="0">
                <a:effectLst/>
              </a:rPr>
              <a:t>Traditional ballads  :  traditional and ethnic  :  musical styles  :  articles and essays  :  the library of Congress celebrates the songs of America  :  digital collections  :  library of Congress</a:t>
            </a:r>
            <a:r>
              <a:rPr lang="en-US" sz="2000" dirty="0">
                <a:effectLst/>
              </a:rPr>
              <a:t>. The Library of Congress. (n.d.). Retrieved February 25, 2023, from </a:t>
            </a:r>
            <a:r>
              <a:rPr lang="en-US" sz="2000" dirty="0">
                <a:effectLst/>
                <a:hlinkClick r:id="rId4"/>
              </a:rPr>
              <a:t>https://www.loc.gov/collections/songs-of-america/articles-and-essays/musical-styles/traditional-and-ethnic/traditional-ballads/</a:t>
            </a:r>
            <a:r>
              <a:rPr lang="en-US" sz="2000" dirty="0">
                <a:effectLst/>
              </a:rPr>
              <a:t> (slides 4,5, and 10)</a:t>
            </a:r>
          </a:p>
          <a:p>
            <a:r>
              <a:rPr lang="en-US" sz="2000" dirty="0" err="1">
                <a:effectLst/>
              </a:rPr>
              <a:t>Turito</a:t>
            </a:r>
            <a:r>
              <a:rPr lang="en-US" sz="2000" dirty="0">
                <a:effectLst/>
              </a:rPr>
              <a:t>. (2022, August 30). </a:t>
            </a:r>
            <a:r>
              <a:rPr lang="en-US" sz="2000" i="1" dirty="0">
                <a:effectLst/>
              </a:rPr>
              <a:t>Ballads: Types, structure and characteristics: </a:t>
            </a:r>
            <a:r>
              <a:rPr lang="en-US" sz="2000" i="1" dirty="0" err="1">
                <a:effectLst/>
              </a:rPr>
              <a:t>Turito</a:t>
            </a:r>
            <a:r>
              <a:rPr lang="en-US" sz="2000" dirty="0">
                <a:effectLst/>
              </a:rPr>
              <a:t>. US Learn. Retrieved February 25, 2023, from </a:t>
            </a:r>
            <a:r>
              <a:rPr lang="en-US" sz="2000" dirty="0">
                <a:effectLst/>
                <a:hlinkClick r:id="rId5"/>
              </a:rPr>
              <a:t>https://www.turito.com/learn/english/ballads-grade-6</a:t>
            </a:r>
            <a:r>
              <a:rPr lang="en-US" sz="2000" dirty="0">
                <a:effectLst/>
              </a:rPr>
              <a:t> (slide 5)</a:t>
            </a:r>
          </a:p>
          <a:p>
            <a:endParaRPr lang="en-US" sz="2000" dirty="0">
              <a:effectLst/>
            </a:endParaRPr>
          </a:p>
          <a:p>
            <a:endParaRPr lang="en-US" sz="2000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47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87A32-491C-296A-08BF-A20E27646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1607F-12D8-08CB-7CA1-96A38D1DD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703767" cy="4453877"/>
          </a:xfrm>
        </p:spPr>
        <p:txBody>
          <a:bodyPr>
            <a:normAutofit fontScale="55000" lnSpcReduction="20000"/>
          </a:bodyPr>
          <a:lstStyle/>
          <a:p>
            <a:r>
              <a:rPr lang="en-US" dirty="0">
                <a:effectLst/>
              </a:rPr>
              <a:t>“Sir Patrick Spens.” </a:t>
            </a:r>
            <a:r>
              <a:rPr lang="en-US" i="1" dirty="0">
                <a:effectLst/>
              </a:rPr>
              <a:t>Encyclopedia.com</a:t>
            </a:r>
            <a:r>
              <a:rPr lang="en-US" dirty="0">
                <a:effectLst/>
              </a:rPr>
              <a:t>, Encyclopedia.com, </a:t>
            </a:r>
            <a:r>
              <a:rPr lang="en-US" dirty="0">
                <a:effectLst/>
                <a:hlinkClick r:id="rId2"/>
              </a:rPr>
              <a:t>https://www.encyclopedia.com/arts/educational-magazines/sir-patrick-spens</a:t>
            </a:r>
            <a:endParaRPr lang="en-US" dirty="0"/>
          </a:p>
          <a:p>
            <a:r>
              <a:rPr lang="en-US" dirty="0">
                <a:effectLst/>
              </a:rPr>
              <a:t>Britton, Tom. “Murder Ballad Monday: ‘The Tear </a:t>
            </a:r>
            <a:r>
              <a:rPr lang="en-US" dirty="0" err="1">
                <a:effectLst/>
              </a:rPr>
              <a:t>Blindit</a:t>
            </a:r>
            <a:r>
              <a:rPr lang="en-US" dirty="0">
                <a:effectLst/>
              </a:rPr>
              <a:t> His EE’ - the Story of ‘Sir Patrick Spens.’” </a:t>
            </a:r>
            <a:r>
              <a:rPr lang="en-US" i="1" dirty="0">
                <a:effectLst/>
              </a:rPr>
              <a:t>Sing Out!</a:t>
            </a:r>
            <a:r>
              <a:rPr lang="en-US" dirty="0">
                <a:effectLst/>
              </a:rPr>
              <a:t>, Sing Out!, 28 Sept. 2015, </a:t>
            </a:r>
            <a:r>
              <a:rPr lang="en-US" dirty="0">
                <a:effectLst/>
                <a:hlinkClick r:id="rId3"/>
              </a:rPr>
              <a:t>https://singout.org/sir-patrick-spens/</a:t>
            </a:r>
            <a:r>
              <a:rPr lang="en-US" dirty="0">
                <a:effectLst/>
              </a:rPr>
              <a:t> </a:t>
            </a:r>
          </a:p>
          <a:p>
            <a:r>
              <a:rPr lang="it-IT" dirty="0">
                <a:effectLst/>
              </a:rPr>
              <a:t>“La Belle Dame sans Merci.” </a:t>
            </a:r>
            <a:r>
              <a:rPr lang="it-IT" i="1" dirty="0">
                <a:effectLst/>
              </a:rPr>
              <a:t>Encyclopædia Britannica</a:t>
            </a:r>
            <a:r>
              <a:rPr lang="it-IT" dirty="0">
                <a:effectLst/>
              </a:rPr>
              <a:t>, Encyclopædia Britannica, Inc., </a:t>
            </a:r>
            <a:r>
              <a:rPr lang="it-IT" dirty="0">
                <a:effectLst/>
                <a:hlinkClick r:id="rId4"/>
              </a:rPr>
              <a:t>https://www.britannica.com/topic/La-Belle-Dame-sans-merci-by-Keats</a:t>
            </a:r>
            <a:r>
              <a:rPr lang="it-IT" dirty="0">
                <a:effectLst/>
              </a:rPr>
              <a:t> </a:t>
            </a:r>
            <a:endParaRPr lang="en-US" dirty="0">
              <a:effectLst/>
            </a:endParaRPr>
          </a:p>
          <a:p>
            <a:r>
              <a:rPr lang="en-US" dirty="0">
                <a:effectLst/>
              </a:rPr>
              <a:t>“La Belle Dame Sans Merci.” </a:t>
            </a:r>
            <a:r>
              <a:rPr lang="en-US" i="1" dirty="0">
                <a:effectLst/>
              </a:rPr>
              <a:t>Encyclopedia.com</a:t>
            </a:r>
            <a:r>
              <a:rPr lang="en-US" dirty="0">
                <a:effectLst/>
              </a:rPr>
              <a:t>, Encyclopedia.com, </a:t>
            </a:r>
            <a:r>
              <a:rPr lang="en-US" dirty="0">
                <a:effectLst/>
                <a:hlinkClick r:id="rId5"/>
              </a:rPr>
              <a:t>https://www.encyclopedia.com/arts/educational-magazines/la-belle-dame-sans-merci</a:t>
            </a:r>
            <a:r>
              <a:rPr lang="en-US" dirty="0">
                <a:effectLst/>
              </a:rPr>
              <a:t> </a:t>
            </a:r>
          </a:p>
          <a:p>
            <a:r>
              <a:rPr lang="en-US" dirty="0">
                <a:effectLst/>
              </a:rPr>
              <a:t>“La Belle Dame sans Merci.” </a:t>
            </a:r>
            <a:r>
              <a:rPr lang="en-US" i="1" dirty="0">
                <a:effectLst/>
              </a:rPr>
              <a:t>La Belle Dame sans Merci | Art UK</a:t>
            </a:r>
            <a:r>
              <a:rPr lang="en-US" dirty="0">
                <a:effectLst/>
              </a:rPr>
              <a:t>, Bristol Museum and Art Gallery, </a:t>
            </a:r>
            <a:r>
              <a:rPr lang="en-US" dirty="0">
                <a:effectLst/>
                <a:hlinkClick r:id="rId6"/>
              </a:rPr>
              <a:t>https://artuk.org/discover/artworks/la-belle-dame-sans-merci-188451</a:t>
            </a:r>
            <a:r>
              <a:rPr lang="en-US" dirty="0">
                <a:effectLst/>
              </a:rPr>
              <a:t> </a:t>
            </a:r>
          </a:p>
          <a:p>
            <a:r>
              <a:rPr lang="en-US" dirty="0">
                <a:effectLst/>
              </a:rPr>
              <a:t>“American Roots Music : Eternal Songs - Folk Songs and Ballads.” </a:t>
            </a:r>
            <a:r>
              <a:rPr lang="en-US" i="1" dirty="0">
                <a:effectLst/>
              </a:rPr>
              <a:t>PBS</a:t>
            </a:r>
            <a:r>
              <a:rPr lang="en-US" dirty="0">
                <a:effectLst/>
              </a:rPr>
              <a:t>, Public Broadcasting Service, 2001, </a:t>
            </a:r>
            <a:r>
              <a:rPr lang="en-US" dirty="0">
                <a:effectLst/>
                <a:hlinkClick r:id="rId7"/>
              </a:rPr>
              <a:t>https://www.pbs.org/americanrootsmusic/pbs_arm_es_folkballad.html</a:t>
            </a:r>
            <a:r>
              <a:rPr lang="en-US" dirty="0">
                <a:effectLst/>
              </a:rPr>
              <a:t> (Slide 6)</a:t>
            </a:r>
          </a:p>
          <a:p>
            <a:r>
              <a:rPr lang="en-US" dirty="0">
                <a:effectLst/>
              </a:rPr>
              <a:t>Desjardins, J. (2019, March 12). </a:t>
            </a:r>
            <a:r>
              <a:rPr lang="en-US" i="1" dirty="0">
                <a:effectLst/>
              </a:rPr>
              <a:t>Visualizing 200 years of U.S. population density</a:t>
            </a:r>
            <a:r>
              <a:rPr lang="en-US" dirty="0">
                <a:effectLst/>
              </a:rPr>
              <a:t>. Visual Capitalist. Retrieved March 5, 2023, from </a:t>
            </a:r>
            <a:r>
              <a:rPr lang="en-US" dirty="0">
                <a:effectLst/>
                <a:hlinkClick r:id="rId8"/>
              </a:rPr>
              <a:t>https://www.visualcapitalist.com/visualizing-200-years-of-u-s-population-density/</a:t>
            </a:r>
            <a:r>
              <a:rPr lang="en-US" dirty="0">
                <a:effectLst/>
              </a:rPr>
              <a:t>  (Slide 7)</a:t>
            </a:r>
          </a:p>
          <a:p>
            <a:r>
              <a:rPr lang="en-US" dirty="0" err="1">
                <a:effectLst/>
              </a:rPr>
              <a:t>Beviglia</a:t>
            </a:r>
            <a:r>
              <a:rPr lang="en-US" dirty="0">
                <a:effectLst/>
              </a:rPr>
              <a:t>, Jim. “Behind the Song: The Traditional ‘Barbara Allen’ - American Songwriter.” </a:t>
            </a:r>
            <a:r>
              <a:rPr lang="en-US" i="1" dirty="0">
                <a:effectLst/>
              </a:rPr>
              <a:t>Behind The Song: The Traditional “Barbara Allen,”</a:t>
            </a:r>
            <a:r>
              <a:rPr lang="en-US" dirty="0">
                <a:effectLst/>
              </a:rPr>
              <a:t> 14 Sept. 2020, </a:t>
            </a:r>
            <a:r>
              <a:rPr lang="en-US" dirty="0">
                <a:effectLst/>
                <a:hlinkClick r:id="rId9"/>
              </a:rPr>
              <a:t>https://americansongwriter.com/barbara-allen-behind-the-song/</a:t>
            </a:r>
            <a:r>
              <a:rPr lang="en-US" dirty="0">
                <a:effectLst/>
              </a:rPr>
              <a:t> (Slide 8)</a:t>
            </a:r>
          </a:p>
          <a:p>
            <a:r>
              <a:rPr lang="en-US" dirty="0">
                <a:effectLst/>
              </a:rPr>
              <a:t>“A. L. Lloyd – Lord Bateman.” </a:t>
            </a:r>
            <a:r>
              <a:rPr lang="en-US" i="1" dirty="0">
                <a:effectLst/>
              </a:rPr>
              <a:t>Genius</a:t>
            </a:r>
            <a:r>
              <a:rPr lang="en-US" dirty="0">
                <a:effectLst/>
              </a:rPr>
              <a:t>, </a:t>
            </a:r>
            <a:r>
              <a:rPr lang="en-US" dirty="0">
                <a:effectLst/>
                <a:hlinkClick r:id="rId10"/>
              </a:rPr>
              <a:t>https://genius.com/A-l-lloyd-lord-bateman-lyrics</a:t>
            </a:r>
            <a:r>
              <a:rPr lang="en-US" dirty="0"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03177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11F37-3F2F-9C76-48A2-F569E0BCF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32CA0-AB27-83D5-208B-912577A88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6245"/>
            <a:ext cx="10515600" cy="5046630"/>
          </a:xfrm>
        </p:spPr>
        <p:txBody>
          <a:bodyPr>
            <a:normAutofit fontScale="92500" lnSpcReduction="20000"/>
          </a:bodyPr>
          <a:lstStyle/>
          <a:p>
            <a:r>
              <a:rPr lang="en-US" sz="1600" dirty="0">
                <a:effectLst/>
              </a:rPr>
              <a:t>Anonymous. “Barbara Allen by Anonymous.” </a:t>
            </a:r>
            <a:r>
              <a:rPr lang="en-US" sz="1600" i="1" dirty="0">
                <a:effectLst/>
              </a:rPr>
              <a:t>Poetry Foundation</a:t>
            </a:r>
            <a:r>
              <a:rPr lang="en-US" sz="1600" dirty="0">
                <a:effectLst/>
              </a:rPr>
              <a:t>, Poetry Foundation, </a:t>
            </a:r>
            <a:r>
              <a:rPr lang="en-US" sz="1600" dirty="0">
                <a:effectLst/>
                <a:hlinkClick r:id="rId2"/>
              </a:rPr>
              <a:t>https://www.poetryfoundation.org/poems/50273/barbara-allen</a:t>
            </a:r>
            <a:r>
              <a:rPr lang="en-US" sz="1600" dirty="0">
                <a:effectLst/>
              </a:rPr>
              <a:t> (Slide 9) </a:t>
            </a:r>
          </a:p>
          <a:p>
            <a:r>
              <a:rPr lang="en-US" sz="1600" dirty="0">
                <a:effectLst/>
              </a:rPr>
              <a:t>“The Legend of John Henry: Talcott, WV.” </a:t>
            </a:r>
            <a:r>
              <a:rPr lang="en-US" sz="1600" i="1" dirty="0">
                <a:effectLst/>
              </a:rPr>
              <a:t>National Parks Service</a:t>
            </a:r>
            <a:r>
              <a:rPr lang="en-US" sz="1600" dirty="0">
                <a:effectLst/>
              </a:rPr>
              <a:t>, U.S. Department of the Interior, 22 Jan. 2020, </a:t>
            </a:r>
            <a:r>
              <a:rPr lang="en-US" sz="1600" dirty="0">
                <a:effectLst/>
                <a:hlinkClick r:id="rId3"/>
              </a:rPr>
              <a:t>https://www.nps.gov/neri/planyourvisit/the-legend-of-john-henry-talcott-wv.htm#:~:text=As%20the%20C%26O%20Railway%20stretched,John%20Henry%20became%20a%20symbol</a:t>
            </a:r>
            <a:r>
              <a:rPr lang="en-US" sz="1600" dirty="0">
                <a:effectLst/>
              </a:rPr>
              <a:t> (Slide 11)</a:t>
            </a:r>
          </a:p>
          <a:p>
            <a:r>
              <a:rPr lang="en-US" sz="1600" dirty="0">
                <a:effectLst/>
              </a:rPr>
              <a:t>“" John Henry.’” </a:t>
            </a:r>
            <a:r>
              <a:rPr lang="en-US" sz="1600" i="1" dirty="0">
                <a:effectLst/>
              </a:rPr>
              <a:t>The Library of Congress</a:t>
            </a:r>
            <a:r>
              <a:rPr lang="en-US" sz="1600" dirty="0">
                <a:effectLst/>
              </a:rPr>
              <a:t>, </a:t>
            </a:r>
            <a:r>
              <a:rPr lang="en-US" sz="1600" dirty="0">
                <a:effectLst/>
                <a:hlinkClick r:id="rId4"/>
              </a:rPr>
              <a:t>https://www.loc.gov/item/ihas.200196572/</a:t>
            </a:r>
            <a:r>
              <a:rPr lang="en-US" sz="1600" dirty="0">
                <a:effectLst/>
              </a:rPr>
              <a:t> (Slide 11)</a:t>
            </a:r>
          </a:p>
          <a:p>
            <a:r>
              <a:rPr lang="en-US" sz="1500" dirty="0">
                <a:effectLst/>
              </a:rPr>
              <a:t>Seeger, Pete. “John Henry.” </a:t>
            </a:r>
            <a:r>
              <a:rPr lang="en-US" sz="1500" i="1" dirty="0">
                <a:effectLst/>
              </a:rPr>
              <a:t>Pete Seeger - John Henry Lyrics | Lyrics.com</a:t>
            </a:r>
            <a:r>
              <a:rPr lang="en-US" sz="1500" dirty="0">
                <a:effectLst/>
              </a:rPr>
              <a:t>, </a:t>
            </a:r>
            <a:r>
              <a:rPr lang="en-US" sz="1500" dirty="0">
                <a:effectLst/>
                <a:hlinkClick r:id="rId5"/>
              </a:rPr>
              <a:t>https://www.lyrics.com/lyric/1057163/Pete+Seeger/John+Henry</a:t>
            </a:r>
            <a:r>
              <a:rPr lang="en-US" sz="1500" dirty="0">
                <a:effectLst/>
              </a:rPr>
              <a:t> </a:t>
            </a:r>
          </a:p>
          <a:p>
            <a:r>
              <a:rPr lang="en-US" sz="1600" dirty="0">
                <a:effectLst/>
              </a:rPr>
              <a:t>“Battle of New Orleans: War of 1812 &amp; Andrew Jackson - History.” </a:t>
            </a:r>
            <a:r>
              <a:rPr lang="en-US" sz="1600" i="1" dirty="0">
                <a:effectLst/>
              </a:rPr>
              <a:t>History.com</a:t>
            </a:r>
            <a:r>
              <a:rPr lang="en-US" sz="1600" dirty="0">
                <a:effectLst/>
              </a:rPr>
              <a:t>, 9 Nov. 2009, </a:t>
            </a:r>
            <a:r>
              <a:rPr lang="en-US" sz="1600" dirty="0">
                <a:effectLst/>
                <a:hlinkClick r:id="rId6"/>
              </a:rPr>
              <a:t>https://www.history.com/topics/19th-century/battle-of-new-orleans</a:t>
            </a:r>
            <a:r>
              <a:rPr lang="en-US" sz="1600" dirty="0">
                <a:effectLst/>
              </a:rPr>
              <a:t> </a:t>
            </a:r>
          </a:p>
          <a:p>
            <a:r>
              <a:rPr lang="en-US" sz="1600" dirty="0">
                <a:effectLst/>
              </a:rPr>
              <a:t>“Battle of New Orleans.” </a:t>
            </a:r>
            <a:r>
              <a:rPr lang="en-US" sz="1600" i="1" dirty="0">
                <a:effectLst/>
              </a:rPr>
              <a:t>Bluegrass Lyrics</a:t>
            </a:r>
            <a:r>
              <a:rPr lang="en-US" sz="1600" dirty="0">
                <a:effectLst/>
              </a:rPr>
              <a:t>, </a:t>
            </a:r>
            <a:r>
              <a:rPr lang="en-US" sz="1600" dirty="0">
                <a:effectLst/>
                <a:hlinkClick r:id="rId7"/>
              </a:rPr>
              <a:t>https://www.bluegrasslyrics.com/song/battle-of-new-orleans/</a:t>
            </a:r>
            <a:endParaRPr lang="en-US" sz="1600" dirty="0">
              <a:effectLst/>
            </a:endParaRPr>
          </a:p>
          <a:p>
            <a:r>
              <a:rPr lang="en-US" sz="1600" dirty="0">
                <a:effectLst/>
              </a:rPr>
              <a:t>London, Amanda. “‘The Battle of New Orleans’ by Johnny Horton.” </a:t>
            </a:r>
            <a:r>
              <a:rPr lang="en-US" sz="1600" i="1" dirty="0">
                <a:effectLst/>
              </a:rPr>
              <a:t>Song Meanings and Facts</a:t>
            </a:r>
            <a:r>
              <a:rPr lang="en-US" sz="1600" dirty="0">
                <a:effectLst/>
              </a:rPr>
              <a:t>, 10 June 2021, </a:t>
            </a:r>
            <a:r>
              <a:rPr lang="en-US" sz="1600" dirty="0">
                <a:effectLst/>
                <a:hlinkClick r:id="rId8"/>
              </a:rPr>
              <a:t>https://www.songmeaningsandfacts.com/the-battle-of-new-orleans-by-johnny-horton/</a:t>
            </a:r>
            <a:r>
              <a:rPr lang="en-US" sz="1600" dirty="0">
                <a:effectLst/>
              </a:rPr>
              <a:t> </a:t>
            </a:r>
          </a:p>
          <a:p>
            <a:r>
              <a:rPr lang="en-US" sz="1600" dirty="0">
                <a:effectLst/>
              </a:rPr>
              <a:t>“Bonnie and Clyde.” </a:t>
            </a:r>
            <a:r>
              <a:rPr lang="en-US" sz="1600" i="1" dirty="0" err="1">
                <a:effectLst/>
              </a:rPr>
              <a:t>Encyclopædia</a:t>
            </a:r>
            <a:r>
              <a:rPr lang="en-US" sz="1600" i="1" dirty="0">
                <a:effectLst/>
              </a:rPr>
              <a:t> Britannica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Encyclopædia</a:t>
            </a:r>
            <a:r>
              <a:rPr lang="en-US" sz="1600" dirty="0">
                <a:effectLst/>
              </a:rPr>
              <a:t> Britannica, Inc., </a:t>
            </a:r>
            <a:r>
              <a:rPr lang="en-US" sz="1600" dirty="0">
                <a:effectLst/>
                <a:hlinkClick r:id="rId9"/>
              </a:rPr>
              <a:t>https://www.britannica.com/biography/Bonnie-and-Clyde-American-criminals</a:t>
            </a:r>
            <a:r>
              <a:rPr lang="en-US" sz="1600" dirty="0">
                <a:effectLst/>
              </a:rPr>
              <a:t> </a:t>
            </a:r>
          </a:p>
          <a:p>
            <a:r>
              <a:rPr lang="en-US" sz="1600" dirty="0">
                <a:effectLst/>
              </a:rPr>
              <a:t>Rosenberg, Jennifer. “Read Bonnie Parker's Poem 'The Story of Bonnie and Clyde'.” </a:t>
            </a:r>
            <a:r>
              <a:rPr lang="en-US" sz="1600" i="1" dirty="0">
                <a:effectLst/>
              </a:rPr>
              <a:t>ThoughtCo</a:t>
            </a:r>
            <a:r>
              <a:rPr lang="en-US" sz="1600" dirty="0">
                <a:effectLst/>
              </a:rPr>
              <a:t>, ThoughtCo, 5 Aug. 2019, </a:t>
            </a:r>
            <a:r>
              <a:rPr lang="en-US" sz="1600" dirty="0">
                <a:effectLst/>
                <a:hlinkClick r:id="rId10"/>
              </a:rPr>
              <a:t>https://www.thoughtco.com/bonnie-parker-poem-bonnie-and-clyde-1779293#:~:text=Bonnie%20Parker%20wrote%20the%20poems,the%20couple%20was%20gunned%20down</a:t>
            </a:r>
            <a:r>
              <a:rPr lang="en-US" sz="1600" dirty="0">
                <a:effectLst/>
              </a:rPr>
              <a:t> </a:t>
            </a:r>
          </a:p>
          <a:p>
            <a:r>
              <a:rPr lang="en-US" sz="1600" dirty="0">
                <a:effectLst/>
              </a:rPr>
              <a:t>“Marty Robbins.” </a:t>
            </a:r>
            <a:r>
              <a:rPr lang="en-US" sz="1600" i="1" dirty="0">
                <a:effectLst/>
              </a:rPr>
              <a:t>Billboard</a:t>
            </a:r>
            <a:r>
              <a:rPr lang="en-US" sz="1600" dirty="0">
                <a:effectLst/>
              </a:rPr>
              <a:t>, </a:t>
            </a:r>
            <a:r>
              <a:rPr lang="en-US" sz="1600" dirty="0">
                <a:effectLst/>
                <a:hlinkClick r:id="rId11"/>
              </a:rPr>
              <a:t>https://www.billboard.com/artist/marty-robbins/</a:t>
            </a:r>
            <a:r>
              <a:rPr lang="en-US" sz="1600" dirty="0">
                <a:effectLst/>
              </a:rPr>
              <a:t> (Slide 12)</a:t>
            </a:r>
          </a:p>
          <a:p>
            <a:r>
              <a:rPr lang="en-US" sz="1600" dirty="0">
                <a:effectLst/>
              </a:rPr>
              <a:t>“Gordon Lightfoot.” </a:t>
            </a:r>
            <a:r>
              <a:rPr lang="en-US" sz="1600" i="1" dirty="0">
                <a:effectLst/>
              </a:rPr>
              <a:t>Billboard</a:t>
            </a:r>
            <a:r>
              <a:rPr lang="en-US" sz="1600" dirty="0">
                <a:effectLst/>
              </a:rPr>
              <a:t>, </a:t>
            </a:r>
            <a:r>
              <a:rPr lang="en-US" sz="1600" dirty="0">
                <a:effectLst/>
                <a:hlinkClick r:id="rId12"/>
              </a:rPr>
              <a:t>https://www.billboard.com/artist/gordon-lightfoot/</a:t>
            </a:r>
            <a:r>
              <a:rPr lang="en-US" sz="1600" dirty="0">
                <a:effectLst/>
              </a:rPr>
              <a:t> (Slide 12)</a:t>
            </a:r>
          </a:p>
          <a:p>
            <a:r>
              <a:rPr lang="en-US" sz="1600" dirty="0">
                <a:effectLst/>
              </a:rPr>
              <a:t>“The Charlie Daniels Band.” </a:t>
            </a:r>
            <a:r>
              <a:rPr lang="en-US" sz="1600" i="1" dirty="0">
                <a:effectLst/>
              </a:rPr>
              <a:t>Billboard</a:t>
            </a:r>
            <a:r>
              <a:rPr lang="en-US" sz="1600" dirty="0">
                <a:effectLst/>
              </a:rPr>
              <a:t>, </a:t>
            </a:r>
            <a:r>
              <a:rPr lang="en-US" sz="1600" dirty="0">
                <a:effectLst/>
                <a:hlinkClick r:id="rId13"/>
              </a:rPr>
              <a:t>https://www.billboard.com/artist/the-charlie-daniels-band/</a:t>
            </a:r>
            <a:r>
              <a:rPr lang="en-US" sz="1600" dirty="0">
                <a:effectLst/>
              </a:rPr>
              <a:t> (Slide 12)</a:t>
            </a:r>
          </a:p>
        </p:txBody>
      </p:sp>
    </p:spTree>
    <p:extLst>
      <p:ext uri="{BB962C8B-B14F-4D97-AF65-F5344CB8AC3E}">
        <p14:creationId xmlns:p14="http://schemas.microsoft.com/office/powerpoint/2010/main" val="1541757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DD939-F2AC-C054-FF91-B808D352D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7B079-26C4-C8DE-4A02-B476186AA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effectLst/>
              </a:rPr>
              <a:t>“The Legend of Tom Dooley.” </a:t>
            </a:r>
            <a:r>
              <a:rPr lang="en-US" i="1" dirty="0">
                <a:effectLst/>
              </a:rPr>
              <a:t>The Legend of Tom Dooley | North Carolina Ghosts</a:t>
            </a:r>
            <a:r>
              <a:rPr lang="en-US" dirty="0">
                <a:effectLst/>
              </a:rPr>
              <a:t>, </a:t>
            </a:r>
            <a:r>
              <a:rPr lang="en-US" dirty="0">
                <a:effectLst/>
                <a:hlinkClick r:id="rId2"/>
              </a:rPr>
              <a:t>https://northcarolinaghosts.com/mountains/tom-dooley/</a:t>
            </a:r>
            <a:r>
              <a:rPr lang="en-US" dirty="0">
                <a:effectLst/>
              </a:rPr>
              <a:t> (Slide 13)</a:t>
            </a:r>
          </a:p>
          <a:p>
            <a:r>
              <a:rPr lang="en-US" dirty="0">
                <a:effectLst/>
              </a:rPr>
              <a:t>“The Kingston Trio.” </a:t>
            </a:r>
            <a:r>
              <a:rPr lang="en-US" i="1" dirty="0">
                <a:effectLst/>
              </a:rPr>
              <a:t>Billboard</a:t>
            </a:r>
            <a:r>
              <a:rPr lang="en-US" dirty="0">
                <a:effectLst/>
              </a:rPr>
              <a:t>, </a:t>
            </a:r>
            <a:r>
              <a:rPr lang="en-US" dirty="0">
                <a:effectLst/>
                <a:hlinkClick r:id="rId3"/>
              </a:rPr>
              <a:t>https://www.billboard.com/artist/the-kingston-trio/</a:t>
            </a:r>
            <a:r>
              <a:rPr lang="en-US" dirty="0">
                <a:effectLst/>
              </a:rPr>
              <a:t> (Slide 13)</a:t>
            </a:r>
          </a:p>
          <a:p>
            <a:r>
              <a:rPr lang="en-US" dirty="0">
                <a:effectLst/>
              </a:rPr>
              <a:t>Beacham, Frank. “On This Day in 1958 - 64 Years Ago Today - the Kingston Trio's ‘Tom Dooley’ Hit #1 on the Billboard Popular Music Chart.” </a:t>
            </a:r>
            <a:r>
              <a:rPr lang="en-US" i="1" dirty="0">
                <a:effectLst/>
              </a:rPr>
              <a:t>Frank Beacham's Journal</a:t>
            </a:r>
            <a:r>
              <a:rPr lang="en-US" dirty="0">
                <a:effectLst/>
              </a:rPr>
              <a:t>, 17 Nov. 2022, </a:t>
            </a:r>
            <a:r>
              <a:rPr lang="en-US" dirty="0">
                <a:effectLst/>
                <a:hlinkClick r:id="rId4"/>
              </a:rPr>
              <a:t>https://www.beachamjournal.com/journal/2022/11/on-this-day-in-1958-64-years-ago-today-the-kingston-trios-tom-dooley-hit-1-on-the-billboard-popular-music-chart.html</a:t>
            </a:r>
            <a:r>
              <a:rPr lang="en-US" dirty="0">
                <a:effectLst/>
              </a:rPr>
              <a:t> (Slide 13 picture)</a:t>
            </a:r>
          </a:p>
          <a:p>
            <a:r>
              <a:rPr lang="en-US" dirty="0">
                <a:effectLst/>
              </a:rPr>
              <a:t>“The Kingston Trio – Tom Dooley.” </a:t>
            </a:r>
            <a:r>
              <a:rPr lang="en-US" i="1" dirty="0">
                <a:effectLst/>
              </a:rPr>
              <a:t>Genius</a:t>
            </a:r>
            <a:r>
              <a:rPr lang="en-US" dirty="0">
                <a:effectLst/>
              </a:rPr>
              <a:t>, </a:t>
            </a:r>
            <a:r>
              <a:rPr lang="en-US" dirty="0">
                <a:effectLst/>
                <a:hlinkClick r:id="rId5"/>
              </a:rPr>
              <a:t>https://genius.com/The-kingston-trio-tom-dooley-lyrics</a:t>
            </a:r>
            <a:r>
              <a:rPr lang="en-US" dirty="0">
                <a:effectLst/>
              </a:rPr>
              <a:t> </a:t>
            </a:r>
          </a:p>
          <a:p>
            <a:r>
              <a:rPr lang="en-US" dirty="0">
                <a:effectLst/>
              </a:rPr>
              <a:t>Hull, Myra. “Cowboy Ballads.” </a:t>
            </a:r>
            <a:r>
              <a:rPr lang="en-US" i="1" dirty="0">
                <a:effectLst/>
              </a:rPr>
              <a:t>Kansas Historical Society</a:t>
            </a:r>
            <a:r>
              <a:rPr lang="en-US" dirty="0">
                <a:effectLst/>
              </a:rPr>
              <a:t>, Feb. 1939, </a:t>
            </a:r>
            <a:r>
              <a:rPr lang="en-US" dirty="0">
                <a:effectLst/>
                <a:hlinkClick r:id="rId6"/>
              </a:rPr>
              <a:t>https://www.kshs.org/p/cowboy-ballads/12777#:~:text=Cowboy%20songs%20are%20ballads%3B%20that,origin%20was%20lost%20in%20antiquity</a:t>
            </a:r>
            <a:r>
              <a:rPr lang="en-US" dirty="0">
                <a:effectLst/>
              </a:rPr>
              <a:t> </a:t>
            </a:r>
          </a:p>
          <a:p>
            <a:r>
              <a:rPr lang="en-US" dirty="0">
                <a:effectLst/>
              </a:rPr>
              <a:t>“Power Ballad.” </a:t>
            </a:r>
            <a:r>
              <a:rPr lang="en-US" i="1" dirty="0">
                <a:effectLst/>
              </a:rPr>
              <a:t>POWER BALLAD Definition | Cambridge English Dictionary</a:t>
            </a:r>
            <a:r>
              <a:rPr lang="en-US" dirty="0">
                <a:effectLst/>
              </a:rPr>
              <a:t>, </a:t>
            </a:r>
            <a:r>
              <a:rPr lang="en-US" dirty="0">
                <a:effectLst/>
                <a:hlinkClick r:id="rId7"/>
              </a:rPr>
              <a:t>https://dictionary.cambridge.org/us/dictionary/english/power-ballad</a:t>
            </a:r>
            <a:r>
              <a:rPr lang="en-US" dirty="0">
                <a:effectLst/>
              </a:rPr>
              <a:t> (Slide 14) </a:t>
            </a: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endParaRPr lang="en-US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518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4E2547-3908-72D3-7B63-3241237F8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 dirty="0"/>
              <a:t>Ballads: Modern Definition</a:t>
            </a:r>
          </a:p>
        </p:txBody>
      </p:sp>
      <p:pic>
        <p:nvPicPr>
          <p:cNvPr id="5" name="Picture 4" descr="A harmonica on a music sheet">
            <a:extLst>
              <a:ext uri="{FF2B5EF4-FFF2-40B4-BE49-F238E27FC236}">
                <a16:creationId xmlns:a16="http://schemas.microsoft.com/office/drawing/2014/main" id="{262C58B5-0E4C-1DD2-1E32-459EB05BC2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75" r="37594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9B032-06A3-8354-9650-CF6B0E6D0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Tells a story.</a:t>
            </a:r>
          </a:p>
          <a:p>
            <a:pPr>
              <a:lnSpc>
                <a:spcPct val="100000"/>
              </a:lnSpc>
            </a:pPr>
            <a:r>
              <a:rPr lang="en-US" dirty="0"/>
              <a:t>Tends to be cultural or regional.</a:t>
            </a:r>
          </a:p>
          <a:p>
            <a:pPr>
              <a:lnSpc>
                <a:spcPct val="100000"/>
              </a:lnSpc>
            </a:pPr>
            <a:r>
              <a:rPr lang="en-US" dirty="0"/>
              <a:t>Follows a quatrain style of alternate rhyming lines. </a:t>
            </a:r>
          </a:p>
          <a:p>
            <a:pPr>
              <a:lnSpc>
                <a:spcPct val="100000"/>
              </a:lnSpc>
            </a:pPr>
            <a:r>
              <a:rPr lang="en-US" dirty="0"/>
              <a:t>Ranges in tempo.</a:t>
            </a:r>
          </a:p>
          <a:p>
            <a:pPr>
              <a:lnSpc>
                <a:spcPct val="100000"/>
              </a:lnSpc>
            </a:pPr>
            <a:r>
              <a:rPr lang="en-US" dirty="0"/>
              <a:t>Present in most musical genres today.</a:t>
            </a:r>
          </a:p>
        </p:txBody>
      </p:sp>
    </p:spTree>
    <p:extLst>
      <p:ext uri="{BB962C8B-B14F-4D97-AF65-F5344CB8AC3E}">
        <p14:creationId xmlns:p14="http://schemas.microsoft.com/office/powerpoint/2010/main" val="3561586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2288BD-65F2-4C78-B329-68680FA5B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Common Ballad Themes</a:t>
            </a:r>
          </a:p>
        </p:txBody>
      </p:sp>
      <p:sp>
        <p:nvSpPr>
          <p:cNvPr id="2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4BA6BEB5-1099-03BE-C05F-0E92EA305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en-US" dirty="0"/>
              <a:t>Love</a:t>
            </a:r>
          </a:p>
          <a:p>
            <a:r>
              <a:rPr lang="en-US" dirty="0"/>
              <a:t>Death</a:t>
            </a:r>
          </a:p>
          <a:p>
            <a:r>
              <a:rPr lang="en-US" dirty="0"/>
              <a:t>Loyalty/Betrayal</a:t>
            </a:r>
          </a:p>
          <a:p>
            <a:r>
              <a:rPr lang="en-US" dirty="0"/>
              <a:t>Honor/Glory</a:t>
            </a:r>
          </a:p>
          <a:p>
            <a:r>
              <a:rPr lang="en-US" dirty="0"/>
              <a:t>Magic/Supernatural</a:t>
            </a:r>
          </a:p>
          <a:p>
            <a:r>
              <a:rPr lang="en-US" dirty="0"/>
              <a:t>Conflict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59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D69375-A995-3755-3D02-926DE8441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5400"/>
              <a:t>European Origins, Worldwide Impact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337C8BFF-EB1D-85D2-ED66-3B17996243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0971146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41067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097C34-522E-41F1-B0B4-16B0B4272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 dirty="0"/>
              <a:t>Historical Ballad Types</a:t>
            </a:r>
          </a:p>
        </p:txBody>
      </p:sp>
      <p:pic>
        <p:nvPicPr>
          <p:cNvPr id="5" name="Picture 4" descr="Close up of book pages">
            <a:extLst>
              <a:ext uri="{FF2B5EF4-FFF2-40B4-BE49-F238E27FC236}">
                <a16:creationId xmlns:a16="http://schemas.microsoft.com/office/drawing/2014/main" id="{F885C5F7-72D5-223A-903C-CE366337EC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824" r="14243"/>
          <a:stretch/>
        </p:blipFill>
        <p:spPr>
          <a:xfrm>
            <a:off x="1" y="8399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7611E-B759-3CDC-13A2-D618DE0AF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en-US" sz="2000" dirty="0"/>
              <a:t>Folk ballad: Anonymous works handed down from generation to generation orally and often accompanied by music. Some well-recognized examples are </a:t>
            </a:r>
            <a:r>
              <a:rPr lang="en-US" sz="2000" i="1" dirty="0"/>
              <a:t>Sir Patrick </a:t>
            </a:r>
            <a:r>
              <a:rPr lang="en-US" sz="2000" i="1" dirty="0" err="1"/>
              <a:t>Spens</a:t>
            </a:r>
            <a:r>
              <a:rPr lang="en-US" sz="2000" i="1" dirty="0"/>
              <a:t> </a:t>
            </a:r>
            <a:r>
              <a:rPr lang="en-US" sz="2000" dirty="0"/>
              <a:t>and</a:t>
            </a:r>
            <a:r>
              <a:rPr lang="en-US" sz="2000" i="1" dirty="0"/>
              <a:t> Barbara Allen</a:t>
            </a:r>
            <a:r>
              <a:rPr lang="en-US" sz="2000" dirty="0"/>
              <a:t>.</a:t>
            </a:r>
            <a:endParaRPr lang="en-US" sz="2000" i="1" dirty="0"/>
          </a:p>
          <a:p>
            <a:r>
              <a:rPr lang="en-US" sz="2000" dirty="0"/>
              <a:t>Literary ballad: Works accredited to authors that are meant to be read. A familiar example is </a:t>
            </a:r>
            <a:r>
              <a:rPr lang="en-US" sz="2000" i="1" dirty="0"/>
              <a:t>La Belle Dame Sans Merci</a:t>
            </a:r>
            <a:r>
              <a:rPr lang="en-US" sz="2000" dirty="0"/>
              <a:t>.</a:t>
            </a:r>
            <a:endParaRPr lang="en-US" sz="2000" i="1" dirty="0"/>
          </a:p>
          <a:p>
            <a:r>
              <a:rPr lang="en-US" sz="2000" dirty="0"/>
              <a:t>Broadside ballad: Printed sheets of verse containing one or more ballads often with musical suggestions provided. These were sold cheaply by street vendors after the printing press was invented.</a:t>
            </a:r>
          </a:p>
        </p:txBody>
      </p:sp>
    </p:spTree>
    <p:extLst>
      <p:ext uri="{BB962C8B-B14F-4D97-AF65-F5344CB8AC3E}">
        <p14:creationId xmlns:p14="http://schemas.microsoft.com/office/powerpoint/2010/main" val="750437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61D005-03FB-C216-9D13-E175DE1A6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 fontScale="90000"/>
          </a:bodyPr>
          <a:lstStyle/>
          <a:p>
            <a:r>
              <a:rPr lang="en-US" sz="5400" dirty="0"/>
              <a:t>Folk Ballads: </a:t>
            </a:r>
            <a:r>
              <a:rPr lang="en-US" sz="5400" i="1" dirty="0"/>
              <a:t>Sir Patrick Spens</a:t>
            </a:r>
          </a:p>
        </p:txBody>
      </p:sp>
      <p:sp>
        <p:nvSpPr>
          <p:cNvPr id="103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1AD94FC8-D6C0-621B-853F-58E705648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48235"/>
            <a:ext cx="4243589" cy="3320668"/>
          </a:xfrm>
        </p:spPr>
        <p:txBody>
          <a:bodyPr>
            <a:noAutofit/>
          </a:bodyPr>
          <a:lstStyle/>
          <a:p>
            <a:r>
              <a:rPr lang="en-US" sz="2200" dirty="0"/>
              <a:t>Originated in Scotland.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Published as a broadside around 1765.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Tells the story of a sailor ordered by his king to carry nobles across the sea at the wrong time of the year. The ship sinks and all are lost.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Contains ballad themes of death, honor, and conflict of man vs. nature. </a:t>
            </a:r>
          </a:p>
        </p:txBody>
      </p:sp>
      <p:pic>
        <p:nvPicPr>
          <p:cNvPr id="1026" name="Picture 2" descr="The tear blindit his ee&quot; - The story of &quot;Sir Patrick Spens&quot; - Sing Out!">
            <a:extLst>
              <a:ext uri="{FF2B5EF4-FFF2-40B4-BE49-F238E27FC236}">
                <a16:creationId xmlns:a16="http://schemas.microsoft.com/office/drawing/2014/main" id="{60930D39-1353-90DE-C4A3-3346648980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" r="30220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283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5279E5F-C772-5D1D-0EEB-4BF25DD9F8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950098" y="838813"/>
            <a:ext cx="9393663" cy="515982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158700" rIns="0" bIns="158700" numCol="2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 king sits in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Dumferling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toune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Drinking the blude-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reid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wine: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quhar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will I get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guid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sailor,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To sail this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schip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of mine?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Up and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spak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an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eldern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knicht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Sat at the king’s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richt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knee: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 Patrick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is the best sailor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That sails upon the sea…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Have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owre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have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owre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to Aberdour,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It’s fifty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fadom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deip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thair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lies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guid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Sir Patrick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Wi’ the Scots lords at his 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feit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66828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59623</TotalTime>
  <Words>3462</Words>
  <Application>Microsoft Office PowerPoint</Application>
  <PresentationFormat>Widescreen</PresentationFormat>
  <Paragraphs>232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Programme</vt:lpstr>
      <vt:lpstr>Times New Roman</vt:lpstr>
      <vt:lpstr>Office Theme</vt:lpstr>
      <vt:lpstr>Story and Song: The Ballad</vt:lpstr>
      <vt:lpstr>Jim Croce: Operator (Folk Rock)</vt:lpstr>
      <vt:lpstr>PowerPoint Presentation</vt:lpstr>
      <vt:lpstr>Ballads: Modern Definition</vt:lpstr>
      <vt:lpstr>Common Ballad Themes</vt:lpstr>
      <vt:lpstr>European Origins, Worldwide Impact</vt:lpstr>
      <vt:lpstr>Historical Ballad Types</vt:lpstr>
      <vt:lpstr>Folk Ballads: Sir Patrick Spens</vt:lpstr>
      <vt:lpstr>PowerPoint Presentation</vt:lpstr>
      <vt:lpstr>Literary Ballads: La Belle Dame sans Merci by John Keats</vt:lpstr>
      <vt:lpstr>PowerPoint Presentation</vt:lpstr>
      <vt:lpstr>American Adoption and Adaptation</vt:lpstr>
      <vt:lpstr>PowerPoint Presentation</vt:lpstr>
      <vt:lpstr>Evolution: Generational Ballads: Barbara Allan</vt:lpstr>
      <vt:lpstr>PowerPoint Presentation</vt:lpstr>
      <vt:lpstr>Evolution: The Americanization Of Lord Bateman</vt:lpstr>
      <vt:lpstr>Evolution: An American Ballad: John Henry</vt:lpstr>
      <vt:lpstr>PowerPoint Presentation</vt:lpstr>
      <vt:lpstr>American Ballad: The Battle of New Orleans</vt:lpstr>
      <vt:lpstr>PowerPoint Presentation</vt:lpstr>
      <vt:lpstr>American Ballad: The Ballad Of Bonnie and Clyde</vt:lpstr>
      <vt:lpstr>PowerPoint Presentation</vt:lpstr>
      <vt:lpstr> Billboard’s Chartbusting American Ballads</vt:lpstr>
      <vt:lpstr>Arlo Guthrie: City of New Orleans</vt:lpstr>
      <vt:lpstr>Evolution: Murder Ballads: Tom Dooley</vt:lpstr>
      <vt:lpstr>PowerPoint Presentation</vt:lpstr>
      <vt:lpstr>Evolution: Western/Cowboy Ballads</vt:lpstr>
      <vt:lpstr>Bob Dylan: Don’t Think Twice</vt:lpstr>
      <vt:lpstr>Evolution: Blues Ballads</vt:lpstr>
      <vt:lpstr>Jimmy Cox: Nobody Knows You (When You’re Down and Out)</vt:lpstr>
      <vt:lpstr>Evolution: Power Ballads</vt:lpstr>
      <vt:lpstr>What did I expect to find?</vt:lpstr>
      <vt:lpstr>What did I discover? Why is it meaningful?</vt:lpstr>
      <vt:lpstr>Sources</vt:lpstr>
      <vt:lpstr>Sources</vt:lpstr>
      <vt:lpstr>Sources</vt:lpstr>
      <vt:lpstr>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Ballad Presentation</dc:title>
  <dc:creator>Sam Adams</dc:creator>
  <cp:lastModifiedBy>Sam Adams</cp:lastModifiedBy>
  <cp:revision>85</cp:revision>
  <dcterms:created xsi:type="dcterms:W3CDTF">2023-02-19T23:10:06Z</dcterms:created>
  <dcterms:modified xsi:type="dcterms:W3CDTF">2023-04-25T14:41:49Z</dcterms:modified>
</cp:coreProperties>
</file>