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90" r:id="rId5"/>
    <p:sldId id="291" r:id="rId6"/>
    <p:sldId id="256" r:id="rId7"/>
    <p:sldId id="257" r:id="rId8"/>
    <p:sldId id="258" r:id="rId9"/>
    <p:sldId id="259" r:id="rId10"/>
    <p:sldId id="261" r:id="rId11"/>
    <p:sldId id="260" r:id="rId12"/>
    <p:sldId id="262" r:id="rId13"/>
    <p:sldId id="263" r:id="rId14"/>
    <p:sldId id="264" r:id="rId15"/>
    <p:sldId id="267" r:id="rId16"/>
    <p:sldId id="265" r:id="rId17"/>
    <p:sldId id="266"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92" r:id="rId31"/>
    <p:sldId id="282" r:id="rId32"/>
    <p:sldId id="283" r:id="rId33"/>
    <p:sldId id="284" r:id="rId34"/>
    <p:sldId id="285" r:id="rId35"/>
    <p:sldId id="286" r:id="rId36"/>
    <p:sldId id="28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30F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Ohrenberger" userId="951e02e8-fc53-4f70-9e47-42e89e8fd52c" providerId="ADAL" clId="{B2EFFA5F-AF51-4FC8-9C2B-D325180A341C}"/>
    <pc:docChg chg="undo custSel modSld">
      <pc:chgData name="Mark Ohrenberger" userId="951e02e8-fc53-4f70-9e47-42e89e8fd52c" providerId="ADAL" clId="{B2EFFA5F-AF51-4FC8-9C2B-D325180A341C}" dt="2025-11-13T21:33:05.042" v="38" actId="20577"/>
      <pc:docMkLst>
        <pc:docMk/>
      </pc:docMkLst>
      <pc:sldChg chg="modSp mod">
        <pc:chgData name="Mark Ohrenberger" userId="951e02e8-fc53-4f70-9e47-42e89e8fd52c" providerId="ADAL" clId="{B2EFFA5F-AF51-4FC8-9C2B-D325180A341C}" dt="2025-11-13T21:33:05.042" v="38" actId="20577"/>
        <pc:sldMkLst>
          <pc:docMk/>
          <pc:sldMk cId="2873393385" sldId="290"/>
        </pc:sldMkLst>
        <pc:spChg chg="mod">
          <ac:chgData name="Mark Ohrenberger" userId="951e02e8-fc53-4f70-9e47-42e89e8fd52c" providerId="ADAL" clId="{B2EFFA5F-AF51-4FC8-9C2B-D325180A341C}" dt="2025-11-13T21:33:05.042" v="38" actId="20577"/>
          <ac:spMkLst>
            <pc:docMk/>
            <pc:sldMk cId="2873393385" sldId="290"/>
            <ac:spMk id="2" creationId="{AB753435-7753-847F-6C20-611C976BD8FF}"/>
          </ac:spMkLst>
        </pc:spChg>
        <pc:spChg chg="mod">
          <ac:chgData name="Mark Ohrenberger" userId="951e02e8-fc53-4f70-9e47-42e89e8fd52c" providerId="ADAL" clId="{B2EFFA5F-AF51-4FC8-9C2B-D325180A341C}" dt="2025-11-13T21:32:17.567" v="36" actId="20577"/>
          <ac:spMkLst>
            <pc:docMk/>
            <pc:sldMk cId="2873393385" sldId="290"/>
            <ac:spMk id="3" creationId="{2C83866D-6355-4C19-7509-A7FEE1C6BD0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82A73-09DE-DD7C-F0DE-483AFBA450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E54923-4577-0CB6-4F43-811A7E1BD0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277062-6A1E-AF89-BD70-4BD46A499A92}"/>
              </a:ext>
            </a:extLst>
          </p:cNvPr>
          <p:cNvSpPr>
            <a:spLocks noGrp="1"/>
          </p:cNvSpPr>
          <p:nvPr>
            <p:ph type="dt" sz="half" idx="10"/>
          </p:nvPr>
        </p:nvSpPr>
        <p:spPr/>
        <p:txBody>
          <a:bodyPr/>
          <a:lstStyle/>
          <a:p>
            <a:fld id="{27F57E1D-7D38-47A2-ADBD-5C54AE1D2481}" type="datetimeFigureOut">
              <a:rPr lang="en-US" smtClean="0"/>
              <a:t>11/13/2025</a:t>
            </a:fld>
            <a:endParaRPr lang="en-US"/>
          </a:p>
        </p:txBody>
      </p:sp>
      <p:sp>
        <p:nvSpPr>
          <p:cNvPr id="5" name="Footer Placeholder 4">
            <a:extLst>
              <a:ext uri="{FF2B5EF4-FFF2-40B4-BE49-F238E27FC236}">
                <a16:creationId xmlns:a16="http://schemas.microsoft.com/office/drawing/2014/main" id="{368C9980-CA6C-EA6F-1626-588043662C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1369F2-5FCA-CCC5-96CE-45F677EC5A46}"/>
              </a:ext>
            </a:extLst>
          </p:cNvPr>
          <p:cNvSpPr>
            <a:spLocks noGrp="1"/>
          </p:cNvSpPr>
          <p:nvPr>
            <p:ph type="sldNum" sz="quarter" idx="12"/>
          </p:nvPr>
        </p:nvSpPr>
        <p:spPr/>
        <p:txBody>
          <a:bodyPr/>
          <a:lstStyle/>
          <a:p>
            <a:fld id="{63926CAE-CC4F-4B07-8A81-B8F5C86D0A31}" type="slidenum">
              <a:rPr lang="en-US" smtClean="0"/>
              <a:t>‹#›</a:t>
            </a:fld>
            <a:endParaRPr lang="en-US"/>
          </a:p>
        </p:txBody>
      </p:sp>
    </p:spTree>
    <p:extLst>
      <p:ext uri="{BB962C8B-B14F-4D97-AF65-F5344CB8AC3E}">
        <p14:creationId xmlns:p14="http://schemas.microsoft.com/office/powerpoint/2010/main" val="529055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EC081-AA53-9FDC-74CE-63BEC091C7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CBAF56C-7B67-F847-E32D-DC0843F5CA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D627EF-3F61-9972-BE21-F899570D071A}"/>
              </a:ext>
            </a:extLst>
          </p:cNvPr>
          <p:cNvSpPr>
            <a:spLocks noGrp="1"/>
          </p:cNvSpPr>
          <p:nvPr>
            <p:ph type="dt" sz="half" idx="10"/>
          </p:nvPr>
        </p:nvSpPr>
        <p:spPr/>
        <p:txBody>
          <a:bodyPr/>
          <a:lstStyle/>
          <a:p>
            <a:fld id="{27F57E1D-7D38-47A2-ADBD-5C54AE1D2481}" type="datetimeFigureOut">
              <a:rPr lang="en-US" smtClean="0"/>
              <a:t>11/13/2025</a:t>
            </a:fld>
            <a:endParaRPr lang="en-US"/>
          </a:p>
        </p:txBody>
      </p:sp>
      <p:sp>
        <p:nvSpPr>
          <p:cNvPr id="5" name="Footer Placeholder 4">
            <a:extLst>
              <a:ext uri="{FF2B5EF4-FFF2-40B4-BE49-F238E27FC236}">
                <a16:creationId xmlns:a16="http://schemas.microsoft.com/office/drawing/2014/main" id="{9FE72EF1-C9F2-523F-32C8-BF282677E9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DBA9C0-062C-7665-4CC5-519E65E37573}"/>
              </a:ext>
            </a:extLst>
          </p:cNvPr>
          <p:cNvSpPr>
            <a:spLocks noGrp="1"/>
          </p:cNvSpPr>
          <p:nvPr>
            <p:ph type="sldNum" sz="quarter" idx="12"/>
          </p:nvPr>
        </p:nvSpPr>
        <p:spPr/>
        <p:txBody>
          <a:bodyPr/>
          <a:lstStyle/>
          <a:p>
            <a:fld id="{63926CAE-CC4F-4B07-8A81-B8F5C86D0A31}" type="slidenum">
              <a:rPr lang="en-US" smtClean="0"/>
              <a:t>‹#›</a:t>
            </a:fld>
            <a:endParaRPr lang="en-US"/>
          </a:p>
        </p:txBody>
      </p:sp>
    </p:spTree>
    <p:extLst>
      <p:ext uri="{BB962C8B-B14F-4D97-AF65-F5344CB8AC3E}">
        <p14:creationId xmlns:p14="http://schemas.microsoft.com/office/powerpoint/2010/main" val="24799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1C3E92-5AB8-FE0F-8F2E-26D1998E58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2B978F-6929-4895-9B38-C7EBCA9C9E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357761-934A-D891-0D57-1CF94533799D}"/>
              </a:ext>
            </a:extLst>
          </p:cNvPr>
          <p:cNvSpPr>
            <a:spLocks noGrp="1"/>
          </p:cNvSpPr>
          <p:nvPr>
            <p:ph type="dt" sz="half" idx="10"/>
          </p:nvPr>
        </p:nvSpPr>
        <p:spPr/>
        <p:txBody>
          <a:bodyPr/>
          <a:lstStyle/>
          <a:p>
            <a:fld id="{27F57E1D-7D38-47A2-ADBD-5C54AE1D2481}" type="datetimeFigureOut">
              <a:rPr lang="en-US" smtClean="0"/>
              <a:t>11/13/2025</a:t>
            </a:fld>
            <a:endParaRPr lang="en-US"/>
          </a:p>
        </p:txBody>
      </p:sp>
      <p:sp>
        <p:nvSpPr>
          <p:cNvPr id="5" name="Footer Placeholder 4">
            <a:extLst>
              <a:ext uri="{FF2B5EF4-FFF2-40B4-BE49-F238E27FC236}">
                <a16:creationId xmlns:a16="http://schemas.microsoft.com/office/drawing/2014/main" id="{C0CCDDA9-76AE-8DD1-E5BA-D4955128A1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F09A6B-9628-FA74-AA2F-1138372EB9CA}"/>
              </a:ext>
            </a:extLst>
          </p:cNvPr>
          <p:cNvSpPr>
            <a:spLocks noGrp="1"/>
          </p:cNvSpPr>
          <p:nvPr>
            <p:ph type="sldNum" sz="quarter" idx="12"/>
          </p:nvPr>
        </p:nvSpPr>
        <p:spPr/>
        <p:txBody>
          <a:bodyPr/>
          <a:lstStyle/>
          <a:p>
            <a:fld id="{63926CAE-CC4F-4B07-8A81-B8F5C86D0A31}" type="slidenum">
              <a:rPr lang="en-US" smtClean="0"/>
              <a:t>‹#›</a:t>
            </a:fld>
            <a:endParaRPr lang="en-US"/>
          </a:p>
        </p:txBody>
      </p:sp>
    </p:spTree>
    <p:extLst>
      <p:ext uri="{BB962C8B-B14F-4D97-AF65-F5344CB8AC3E}">
        <p14:creationId xmlns:p14="http://schemas.microsoft.com/office/powerpoint/2010/main" val="4270369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89A5D-DFC5-8924-F8E8-C9ADC02F6A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5E2179-A998-7D39-1361-0F17DE4280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F79619-AFCC-08DD-4750-C7C9D82D3C42}"/>
              </a:ext>
            </a:extLst>
          </p:cNvPr>
          <p:cNvSpPr>
            <a:spLocks noGrp="1"/>
          </p:cNvSpPr>
          <p:nvPr>
            <p:ph type="dt" sz="half" idx="10"/>
          </p:nvPr>
        </p:nvSpPr>
        <p:spPr/>
        <p:txBody>
          <a:bodyPr/>
          <a:lstStyle/>
          <a:p>
            <a:fld id="{27F57E1D-7D38-47A2-ADBD-5C54AE1D2481}" type="datetimeFigureOut">
              <a:rPr lang="en-US" smtClean="0"/>
              <a:t>11/13/2025</a:t>
            </a:fld>
            <a:endParaRPr lang="en-US"/>
          </a:p>
        </p:txBody>
      </p:sp>
      <p:sp>
        <p:nvSpPr>
          <p:cNvPr id="5" name="Footer Placeholder 4">
            <a:extLst>
              <a:ext uri="{FF2B5EF4-FFF2-40B4-BE49-F238E27FC236}">
                <a16:creationId xmlns:a16="http://schemas.microsoft.com/office/drawing/2014/main" id="{B25C46C3-EE4F-BB48-81B7-0111103894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0F0B74-BED2-8A2F-AC06-20DC283CDDF1}"/>
              </a:ext>
            </a:extLst>
          </p:cNvPr>
          <p:cNvSpPr>
            <a:spLocks noGrp="1"/>
          </p:cNvSpPr>
          <p:nvPr>
            <p:ph type="sldNum" sz="quarter" idx="12"/>
          </p:nvPr>
        </p:nvSpPr>
        <p:spPr/>
        <p:txBody>
          <a:bodyPr/>
          <a:lstStyle/>
          <a:p>
            <a:fld id="{63926CAE-CC4F-4B07-8A81-B8F5C86D0A31}" type="slidenum">
              <a:rPr lang="en-US" smtClean="0"/>
              <a:t>‹#›</a:t>
            </a:fld>
            <a:endParaRPr lang="en-US"/>
          </a:p>
        </p:txBody>
      </p:sp>
    </p:spTree>
    <p:extLst>
      <p:ext uri="{BB962C8B-B14F-4D97-AF65-F5344CB8AC3E}">
        <p14:creationId xmlns:p14="http://schemas.microsoft.com/office/powerpoint/2010/main" val="972840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E617D-0C22-B51A-3B44-848DEDFBC4A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F055-653D-6BB8-4E97-F936A7FB7AD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A1091E-8A39-DACD-0B02-8C7B77DEA7E8}"/>
              </a:ext>
            </a:extLst>
          </p:cNvPr>
          <p:cNvSpPr>
            <a:spLocks noGrp="1"/>
          </p:cNvSpPr>
          <p:nvPr>
            <p:ph type="dt" sz="half" idx="10"/>
          </p:nvPr>
        </p:nvSpPr>
        <p:spPr/>
        <p:txBody>
          <a:bodyPr/>
          <a:lstStyle/>
          <a:p>
            <a:fld id="{27F57E1D-7D38-47A2-ADBD-5C54AE1D2481}" type="datetimeFigureOut">
              <a:rPr lang="en-US" smtClean="0"/>
              <a:t>11/13/2025</a:t>
            </a:fld>
            <a:endParaRPr lang="en-US"/>
          </a:p>
        </p:txBody>
      </p:sp>
      <p:sp>
        <p:nvSpPr>
          <p:cNvPr id="5" name="Footer Placeholder 4">
            <a:extLst>
              <a:ext uri="{FF2B5EF4-FFF2-40B4-BE49-F238E27FC236}">
                <a16:creationId xmlns:a16="http://schemas.microsoft.com/office/drawing/2014/main" id="{C8276D5B-3047-5C99-0841-78101E4FEC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D97E14-D5A8-FF4E-83AB-135AE325A04C}"/>
              </a:ext>
            </a:extLst>
          </p:cNvPr>
          <p:cNvSpPr>
            <a:spLocks noGrp="1"/>
          </p:cNvSpPr>
          <p:nvPr>
            <p:ph type="sldNum" sz="quarter" idx="12"/>
          </p:nvPr>
        </p:nvSpPr>
        <p:spPr/>
        <p:txBody>
          <a:bodyPr/>
          <a:lstStyle/>
          <a:p>
            <a:fld id="{63926CAE-CC4F-4B07-8A81-B8F5C86D0A31}" type="slidenum">
              <a:rPr lang="en-US" smtClean="0"/>
              <a:t>‹#›</a:t>
            </a:fld>
            <a:endParaRPr lang="en-US"/>
          </a:p>
        </p:txBody>
      </p:sp>
    </p:spTree>
    <p:extLst>
      <p:ext uri="{BB962C8B-B14F-4D97-AF65-F5344CB8AC3E}">
        <p14:creationId xmlns:p14="http://schemas.microsoft.com/office/powerpoint/2010/main" val="2605899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C913F-F57A-ABBC-522B-44E4DED714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337FA4-0EE4-B42E-6DB8-FD90A15364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CC4149-259C-B142-93EA-E46DF58E3B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CA8974A-221F-6BC8-13D8-2E3310FE4D1B}"/>
              </a:ext>
            </a:extLst>
          </p:cNvPr>
          <p:cNvSpPr>
            <a:spLocks noGrp="1"/>
          </p:cNvSpPr>
          <p:nvPr>
            <p:ph type="dt" sz="half" idx="10"/>
          </p:nvPr>
        </p:nvSpPr>
        <p:spPr/>
        <p:txBody>
          <a:bodyPr/>
          <a:lstStyle/>
          <a:p>
            <a:fld id="{27F57E1D-7D38-47A2-ADBD-5C54AE1D2481}" type="datetimeFigureOut">
              <a:rPr lang="en-US" smtClean="0"/>
              <a:t>11/13/2025</a:t>
            </a:fld>
            <a:endParaRPr lang="en-US"/>
          </a:p>
        </p:txBody>
      </p:sp>
      <p:sp>
        <p:nvSpPr>
          <p:cNvPr id="6" name="Footer Placeholder 5">
            <a:extLst>
              <a:ext uri="{FF2B5EF4-FFF2-40B4-BE49-F238E27FC236}">
                <a16:creationId xmlns:a16="http://schemas.microsoft.com/office/drawing/2014/main" id="{A9524DA3-BFB3-9A10-6AE0-15AA2DD3CC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017104-FC1E-7E75-8ACB-4A895677C554}"/>
              </a:ext>
            </a:extLst>
          </p:cNvPr>
          <p:cNvSpPr>
            <a:spLocks noGrp="1"/>
          </p:cNvSpPr>
          <p:nvPr>
            <p:ph type="sldNum" sz="quarter" idx="12"/>
          </p:nvPr>
        </p:nvSpPr>
        <p:spPr/>
        <p:txBody>
          <a:bodyPr/>
          <a:lstStyle/>
          <a:p>
            <a:fld id="{63926CAE-CC4F-4B07-8A81-B8F5C86D0A31}" type="slidenum">
              <a:rPr lang="en-US" smtClean="0"/>
              <a:t>‹#›</a:t>
            </a:fld>
            <a:endParaRPr lang="en-US"/>
          </a:p>
        </p:txBody>
      </p:sp>
    </p:spTree>
    <p:extLst>
      <p:ext uri="{BB962C8B-B14F-4D97-AF65-F5344CB8AC3E}">
        <p14:creationId xmlns:p14="http://schemas.microsoft.com/office/powerpoint/2010/main" val="3705970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01AAA-9733-7E1A-CF03-07F694058B5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3E0657-8520-8E84-0A52-B60A7D00DE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09DEFE-88CE-9EAE-F07B-5B666FD313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C10420-C9C2-E1A8-F07A-9CC220BE5E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1E42A0-1AB9-9FB6-26CD-7E7D4289C2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C4E3AE2-4731-0D09-7D4B-0938146AC618}"/>
              </a:ext>
            </a:extLst>
          </p:cNvPr>
          <p:cNvSpPr>
            <a:spLocks noGrp="1"/>
          </p:cNvSpPr>
          <p:nvPr>
            <p:ph type="dt" sz="half" idx="10"/>
          </p:nvPr>
        </p:nvSpPr>
        <p:spPr/>
        <p:txBody>
          <a:bodyPr/>
          <a:lstStyle/>
          <a:p>
            <a:fld id="{27F57E1D-7D38-47A2-ADBD-5C54AE1D2481}" type="datetimeFigureOut">
              <a:rPr lang="en-US" smtClean="0"/>
              <a:t>11/13/2025</a:t>
            </a:fld>
            <a:endParaRPr lang="en-US"/>
          </a:p>
        </p:txBody>
      </p:sp>
      <p:sp>
        <p:nvSpPr>
          <p:cNvPr id="8" name="Footer Placeholder 7">
            <a:extLst>
              <a:ext uri="{FF2B5EF4-FFF2-40B4-BE49-F238E27FC236}">
                <a16:creationId xmlns:a16="http://schemas.microsoft.com/office/drawing/2014/main" id="{55221D3E-673D-F56B-982E-FFA5C14F60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371D0A1-71F7-E036-A1C6-AA8AB9803A34}"/>
              </a:ext>
            </a:extLst>
          </p:cNvPr>
          <p:cNvSpPr>
            <a:spLocks noGrp="1"/>
          </p:cNvSpPr>
          <p:nvPr>
            <p:ph type="sldNum" sz="quarter" idx="12"/>
          </p:nvPr>
        </p:nvSpPr>
        <p:spPr/>
        <p:txBody>
          <a:bodyPr/>
          <a:lstStyle/>
          <a:p>
            <a:fld id="{63926CAE-CC4F-4B07-8A81-B8F5C86D0A31}" type="slidenum">
              <a:rPr lang="en-US" smtClean="0"/>
              <a:t>‹#›</a:t>
            </a:fld>
            <a:endParaRPr lang="en-US"/>
          </a:p>
        </p:txBody>
      </p:sp>
    </p:spTree>
    <p:extLst>
      <p:ext uri="{BB962C8B-B14F-4D97-AF65-F5344CB8AC3E}">
        <p14:creationId xmlns:p14="http://schemas.microsoft.com/office/powerpoint/2010/main" val="195770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F3B9C-3A51-B60D-D614-D4BDAC5E53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4CFF26-D414-4834-8B4D-0556AFE8525D}"/>
              </a:ext>
            </a:extLst>
          </p:cNvPr>
          <p:cNvSpPr>
            <a:spLocks noGrp="1"/>
          </p:cNvSpPr>
          <p:nvPr>
            <p:ph type="dt" sz="half" idx="10"/>
          </p:nvPr>
        </p:nvSpPr>
        <p:spPr/>
        <p:txBody>
          <a:bodyPr/>
          <a:lstStyle/>
          <a:p>
            <a:fld id="{27F57E1D-7D38-47A2-ADBD-5C54AE1D2481}" type="datetimeFigureOut">
              <a:rPr lang="en-US" smtClean="0"/>
              <a:t>11/13/2025</a:t>
            </a:fld>
            <a:endParaRPr lang="en-US"/>
          </a:p>
        </p:txBody>
      </p:sp>
      <p:sp>
        <p:nvSpPr>
          <p:cNvPr id="4" name="Footer Placeholder 3">
            <a:extLst>
              <a:ext uri="{FF2B5EF4-FFF2-40B4-BE49-F238E27FC236}">
                <a16:creationId xmlns:a16="http://schemas.microsoft.com/office/drawing/2014/main" id="{A856F48A-8A3E-A6CA-125C-EAB0B65533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860E6A-A0DC-64C4-BFA3-CD81EFEA93AB}"/>
              </a:ext>
            </a:extLst>
          </p:cNvPr>
          <p:cNvSpPr>
            <a:spLocks noGrp="1"/>
          </p:cNvSpPr>
          <p:nvPr>
            <p:ph type="sldNum" sz="quarter" idx="12"/>
          </p:nvPr>
        </p:nvSpPr>
        <p:spPr/>
        <p:txBody>
          <a:bodyPr/>
          <a:lstStyle/>
          <a:p>
            <a:fld id="{63926CAE-CC4F-4B07-8A81-B8F5C86D0A31}" type="slidenum">
              <a:rPr lang="en-US" smtClean="0"/>
              <a:t>‹#›</a:t>
            </a:fld>
            <a:endParaRPr lang="en-US"/>
          </a:p>
        </p:txBody>
      </p:sp>
    </p:spTree>
    <p:extLst>
      <p:ext uri="{BB962C8B-B14F-4D97-AF65-F5344CB8AC3E}">
        <p14:creationId xmlns:p14="http://schemas.microsoft.com/office/powerpoint/2010/main" val="2819608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EFF1E3-9735-7778-C9F5-2520F6CEF6E5}"/>
              </a:ext>
            </a:extLst>
          </p:cNvPr>
          <p:cNvSpPr>
            <a:spLocks noGrp="1"/>
          </p:cNvSpPr>
          <p:nvPr>
            <p:ph type="dt" sz="half" idx="10"/>
          </p:nvPr>
        </p:nvSpPr>
        <p:spPr/>
        <p:txBody>
          <a:bodyPr/>
          <a:lstStyle/>
          <a:p>
            <a:fld id="{27F57E1D-7D38-47A2-ADBD-5C54AE1D2481}" type="datetimeFigureOut">
              <a:rPr lang="en-US" smtClean="0"/>
              <a:t>11/13/2025</a:t>
            </a:fld>
            <a:endParaRPr lang="en-US"/>
          </a:p>
        </p:txBody>
      </p:sp>
      <p:sp>
        <p:nvSpPr>
          <p:cNvPr id="3" name="Footer Placeholder 2">
            <a:extLst>
              <a:ext uri="{FF2B5EF4-FFF2-40B4-BE49-F238E27FC236}">
                <a16:creationId xmlns:a16="http://schemas.microsoft.com/office/drawing/2014/main" id="{FCD50E40-F947-DC41-9D66-9E8E6EB303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238644-67A5-85D4-1B24-87B8D1EE901B}"/>
              </a:ext>
            </a:extLst>
          </p:cNvPr>
          <p:cNvSpPr>
            <a:spLocks noGrp="1"/>
          </p:cNvSpPr>
          <p:nvPr>
            <p:ph type="sldNum" sz="quarter" idx="12"/>
          </p:nvPr>
        </p:nvSpPr>
        <p:spPr/>
        <p:txBody>
          <a:bodyPr/>
          <a:lstStyle/>
          <a:p>
            <a:fld id="{63926CAE-CC4F-4B07-8A81-B8F5C86D0A31}" type="slidenum">
              <a:rPr lang="en-US" smtClean="0"/>
              <a:t>‹#›</a:t>
            </a:fld>
            <a:endParaRPr lang="en-US"/>
          </a:p>
        </p:txBody>
      </p:sp>
    </p:spTree>
    <p:extLst>
      <p:ext uri="{BB962C8B-B14F-4D97-AF65-F5344CB8AC3E}">
        <p14:creationId xmlns:p14="http://schemas.microsoft.com/office/powerpoint/2010/main" val="1501027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9EBF3-D532-F353-D4C1-413D7CD41A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BF9CB8A-FFAD-E058-A042-1E3485EA14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4E0A4A-3E5D-3C4B-8377-7A1656480F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770CB8-4EFB-087F-94BF-7CBA65E77722}"/>
              </a:ext>
            </a:extLst>
          </p:cNvPr>
          <p:cNvSpPr>
            <a:spLocks noGrp="1"/>
          </p:cNvSpPr>
          <p:nvPr>
            <p:ph type="dt" sz="half" idx="10"/>
          </p:nvPr>
        </p:nvSpPr>
        <p:spPr/>
        <p:txBody>
          <a:bodyPr/>
          <a:lstStyle/>
          <a:p>
            <a:fld id="{27F57E1D-7D38-47A2-ADBD-5C54AE1D2481}" type="datetimeFigureOut">
              <a:rPr lang="en-US" smtClean="0"/>
              <a:t>11/13/2025</a:t>
            </a:fld>
            <a:endParaRPr lang="en-US"/>
          </a:p>
        </p:txBody>
      </p:sp>
      <p:sp>
        <p:nvSpPr>
          <p:cNvPr id="6" name="Footer Placeholder 5">
            <a:extLst>
              <a:ext uri="{FF2B5EF4-FFF2-40B4-BE49-F238E27FC236}">
                <a16:creationId xmlns:a16="http://schemas.microsoft.com/office/drawing/2014/main" id="{B69E4CAA-C7E3-9CB7-3756-8806C14500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2EA6E9-1D14-E8CC-AB2E-348FC822CA82}"/>
              </a:ext>
            </a:extLst>
          </p:cNvPr>
          <p:cNvSpPr>
            <a:spLocks noGrp="1"/>
          </p:cNvSpPr>
          <p:nvPr>
            <p:ph type="sldNum" sz="quarter" idx="12"/>
          </p:nvPr>
        </p:nvSpPr>
        <p:spPr/>
        <p:txBody>
          <a:bodyPr/>
          <a:lstStyle/>
          <a:p>
            <a:fld id="{63926CAE-CC4F-4B07-8A81-B8F5C86D0A31}" type="slidenum">
              <a:rPr lang="en-US" smtClean="0"/>
              <a:t>‹#›</a:t>
            </a:fld>
            <a:endParaRPr lang="en-US"/>
          </a:p>
        </p:txBody>
      </p:sp>
    </p:spTree>
    <p:extLst>
      <p:ext uri="{BB962C8B-B14F-4D97-AF65-F5344CB8AC3E}">
        <p14:creationId xmlns:p14="http://schemas.microsoft.com/office/powerpoint/2010/main" val="3605827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3B6CD-9F16-0C11-78F3-FBBFF813CD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FDA06D-A188-50EF-C40F-3A3FFEF106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03D415A-3772-0C6C-7E5D-9B59E0AA76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C59289-0087-5FBA-CBB6-4AF87DD52E2D}"/>
              </a:ext>
            </a:extLst>
          </p:cNvPr>
          <p:cNvSpPr>
            <a:spLocks noGrp="1"/>
          </p:cNvSpPr>
          <p:nvPr>
            <p:ph type="dt" sz="half" idx="10"/>
          </p:nvPr>
        </p:nvSpPr>
        <p:spPr/>
        <p:txBody>
          <a:bodyPr/>
          <a:lstStyle/>
          <a:p>
            <a:fld id="{27F57E1D-7D38-47A2-ADBD-5C54AE1D2481}" type="datetimeFigureOut">
              <a:rPr lang="en-US" smtClean="0"/>
              <a:t>11/13/2025</a:t>
            </a:fld>
            <a:endParaRPr lang="en-US"/>
          </a:p>
        </p:txBody>
      </p:sp>
      <p:sp>
        <p:nvSpPr>
          <p:cNvPr id="6" name="Footer Placeholder 5">
            <a:extLst>
              <a:ext uri="{FF2B5EF4-FFF2-40B4-BE49-F238E27FC236}">
                <a16:creationId xmlns:a16="http://schemas.microsoft.com/office/drawing/2014/main" id="{58257B2D-570D-E359-116E-8C5A9DA809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DF442C-6091-8047-B23F-13E8C08291A9}"/>
              </a:ext>
            </a:extLst>
          </p:cNvPr>
          <p:cNvSpPr>
            <a:spLocks noGrp="1"/>
          </p:cNvSpPr>
          <p:nvPr>
            <p:ph type="sldNum" sz="quarter" idx="12"/>
          </p:nvPr>
        </p:nvSpPr>
        <p:spPr/>
        <p:txBody>
          <a:bodyPr/>
          <a:lstStyle/>
          <a:p>
            <a:fld id="{63926CAE-CC4F-4B07-8A81-B8F5C86D0A31}" type="slidenum">
              <a:rPr lang="en-US" smtClean="0"/>
              <a:t>‹#›</a:t>
            </a:fld>
            <a:endParaRPr lang="en-US"/>
          </a:p>
        </p:txBody>
      </p:sp>
    </p:spTree>
    <p:extLst>
      <p:ext uri="{BB962C8B-B14F-4D97-AF65-F5344CB8AC3E}">
        <p14:creationId xmlns:p14="http://schemas.microsoft.com/office/powerpoint/2010/main" val="1605304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5C16E0-FAD7-00A9-7447-E1E5596CB0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052EE14-D441-AE82-B74E-1BAE70207D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C9843D-EEBE-85CD-7970-F83DE819B4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7F57E1D-7D38-47A2-ADBD-5C54AE1D2481}" type="datetimeFigureOut">
              <a:rPr lang="en-US" smtClean="0"/>
              <a:t>11/13/2025</a:t>
            </a:fld>
            <a:endParaRPr lang="en-US"/>
          </a:p>
        </p:txBody>
      </p:sp>
      <p:sp>
        <p:nvSpPr>
          <p:cNvPr id="5" name="Footer Placeholder 4">
            <a:extLst>
              <a:ext uri="{FF2B5EF4-FFF2-40B4-BE49-F238E27FC236}">
                <a16:creationId xmlns:a16="http://schemas.microsoft.com/office/drawing/2014/main" id="{A664FBB2-D636-FA32-8B7C-8F6F98B44B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80253C1-DC04-E8F8-5DEB-C79FCDFB1D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3926CAE-CC4F-4B07-8A81-B8F5C86D0A31}" type="slidenum">
              <a:rPr lang="en-US" smtClean="0"/>
              <a:t>‹#›</a:t>
            </a:fld>
            <a:endParaRPr lang="en-US"/>
          </a:p>
        </p:txBody>
      </p:sp>
    </p:spTree>
    <p:extLst>
      <p:ext uri="{BB962C8B-B14F-4D97-AF65-F5344CB8AC3E}">
        <p14:creationId xmlns:p14="http://schemas.microsoft.com/office/powerpoint/2010/main" val="386593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53435-7753-847F-6C20-611C976BD8FF}"/>
              </a:ext>
            </a:extLst>
          </p:cNvPr>
          <p:cNvSpPr>
            <a:spLocks noGrp="1"/>
          </p:cNvSpPr>
          <p:nvPr>
            <p:ph type="ctrTitle"/>
          </p:nvPr>
        </p:nvSpPr>
        <p:spPr>
          <a:xfrm>
            <a:off x="1127208" y="857251"/>
            <a:ext cx="4747280" cy="3098061"/>
          </a:xfrm>
        </p:spPr>
        <p:txBody>
          <a:bodyPr anchor="b">
            <a:normAutofit/>
          </a:bodyPr>
          <a:lstStyle/>
          <a:p>
            <a:pPr algn="l"/>
            <a:r>
              <a:rPr lang="en-US" sz="4800" dirty="0">
                <a:solidFill>
                  <a:srgbClr val="FFFFFF"/>
                </a:solidFill>
              </a:rPr>
              <a:t>ASU System</a:t>
            </a:r>
            <a:br>
              <a:rPr lang="en-US" sz="4800" dirty="0">
                <a:solidFill>
                  <a:srgbClr val="FFFFFF"/>
                </a:solidFill>
              </a:rPr>
            </a:br>
            <a:r>
              <a:rPr lang="en-US" sz="4800" dirty="0">
                <a:solidFill>
                  <a:srgbClr val="FFFFFF"/>
                </a:solidFill>
              </a:rPr>
              <a:t>Title IX Coordinators</a:t>
            </a:r>
            <a:br>
              <a:rPr lang="en-US" sz="4800" dirty="0">
                <a:solidFill>
                  <a:srgbClr val="FFFFFF"/>
                </a:solidFill>
              </a:rPr>
            </a:br>
            <a:endParaRPr lang="en-US" sz="4800" dirty="0">
              <a:solidFill>
                <a:srgbClr val="FFFFFF"/>
              </a:solidFill>
            </a:endParaRPr>
          </a:p>
        </p:txBody>
      </p:sp>
      <p:sp>
        <p:nvSpPr>
          <p:cNvPr id="3" name="Subtitle 2">
            <a:extLst>
              <a:ext uri="{FF2B5EF4-FFF2-40B4-BE49-F238E27FC236}">
                <a16:creationId xmlns:a16="http://schemas.microsoft.com/office/drawing/2014/main" id="{2C83866D-6355-4C19-7509-A7FEE1C6BD09}"/>
              </a:ext>
            </a:extLst>
          </p:cNvPr>
          <p:cNvSpPr>
            <a:spLocks noGrp="1"/>
          </p:cNvSpPr>
          <p:nvPr>
            <p:ph type="subTitle" idx="1"/>
          </p:nvPr>
        </p:nvSpPr>
        <p:spPr>
          <a:xfrm>
            <a:off x="1127208" y="4756265"/>
            <a:ext cx="4393278" cy="1244483"/>
          </a:xfrm>
        </p:spPr>
        <p:txBody>
          <a:bodyPr anchor="t">
            <a:normAutofit/>
          </a:bodyPr>
          <a:lstStyle/>
          <a:p>
            <a:pPr algn="l"/>
            <a:endParaRPr lang="en-US" sz="2000" dirty="0">
              <a:solidFill>
                <a:srgbClr val="FFFFFF"/>
              </a:solidFill>
            </a:endParaRPr>
          </a:p>
          <a:p>
            <a:pPr algn="l"/>
            <a:r>
              <a:rPr lang="en-US" sz="2000" dirty="0">
                <a:solidFill>
                  <a:srgbClr val="FFFFFF"/>
                </a:solidFill>
              </a:rPr>
              <a:t>Grievance Procedures Training</a:t>
            </a:r>
          </a:p>
          <a:p>
            <a:pPr algn="l"/>
            <a:r>
              <a:rPr lang="en-US" sz="2000" dirty="0">
                <a:solidFill>
                  <a:srgbClr val="FFFFFF"/>
                </a:solidFill>
              </a:rPr>
              <a:t>November 14, 2025</a:t>
            </a:r>
          </a:p>
        </p:txBody>
      </p:sp>
      <p:pic>
        <p:nvPicPr>
          <p:cNvPr id="1026" name="Picture 2">
            <a:extLst>
              <a:ext uri="{FF2B5EF4-FFF2-40B4-BE49-F238E27FC236}">
                <a16:creationId xmlns:a16="http://schemas.microsoft.com/office/drawing/2014/main" id="{F396306F-EB89-DBFA-7F43-E57FA30D4F9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920559" y="2336978"/>
            <a:ext cx="3737164" cy="2198331"/>
          </a:xfrm>
          <a:prstGeom prst="rect">
            <a:avLst/>
          </a:prstGeom>
          <a:noFill/>
          <a:extLst>
            <a:ext uri="{909E8E84-426E-40DD-AFC4-6F175D3DCCD1}">
              <a14:hiddenFill xmlns:a14="http://schemas.microsoft.com/office/drawing/2010/main">
                <a:solidFill>
                  <a:srgbClr val="FFFFFF"/>
                </a:solidFill>
              </a14:hiddenFill>
            </a:ext>
          </a:extLst>
        </p:spPr>
      </p:pic>
      <p:sp>
        <p:nvSpPr>
          <p:cNvPr id="4" name="Flowchart: Connector 3">
            <a:extLst>
              <a:ext uri="{FF2B5EF4-FFF2-40B4-BE49-F238E27FC236}">
                <a16:creationId xmlns:a16="http://schemas.microsoft.com/office/drawing/2014/main" id="{A07B3CD1-CA5F-E00B-C211-208A85462467}"/>
              </a:ext>
            </a:extLst>
          </p:cNvPr>
          <p:cNvSpPr/>
          <p:nvPr/>
        </p:nvSpPr>
        <p:spPr>
          <a:xfrm>
            <a:off x="6585527" y="1376218"/>
            <a:ext cx="4322618" cy="4341091"/>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821AE5E-B89E-3BAE-9717-AC9871CA2C98}"/>
              </a:ext>
            </a:extLst>
          </p:cNvPr>
          <p:cNvPicPr>
            <a:picLocks noChangeAspect="1"/>
          </p:cNvPicPr>
          <p:nvPr/>
        </p:nvPicPr>
        <p:blipFill>
          <a:blip r:embed="rId3"/>
          <a:stretch>
            <a:fillRect/>
          </a:stretch>
        </p:blipFill>
        <p:spPr>
          <a:xfrm>
            <a:off x="6850546" y="2383992"/>
            <a:ext cx="3737172" cy="2200847"/>
          </a:xfrm>
          <a:prstGeom prst="rect">
            <a:avLst/>
          </a:prstGeom>
        </p:spPr>
      </p:pic>
    </p:spTree>
    <p:extLst>
      <p:ext uri="{BB962C8B-B14F-4D97-AF65-F5344CB8AC3E}">
        <p14:creationId xmlns:p14="http://schemas.microsoft.com/office/powerpoint/2010/main" val="2873393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A84A0-4BB7-9C63-D6F7-2CFBA49F1BF0}"/>
              </a:ext>
            </a:extLst>
          </p:cNvPr>
          <p:cNvSpPr>
            <a:spLocks noGrp="1"/>
          </p:cNvSpPr>
          <p:nvPr>
            <p:ph type="title"/>
          </p:nvPr>
        </p:nvSpPr>
        <p:spPr/>
        <p:txBody>
          <a:bodyPr/>
          <a:lstStyle/>
          <a:p>
            <a:pPr algn="ctr"/>
            <a:r>
              <a:rPr lang="en-US" b="1"/>
              <a:t>Step 3: Notice of Allegations</a:t>
            </a:r>
          </a:p>
        </p:txBody>
      </p:sp>
      <p:sp>
        <p:nvSpPr>
          <p:cNvPr id="3" name="Content Placeholder 2">
            <a:extLst>
              <a:ext uri="{FF2B5EF4-FFF2-40B4-BE49-F238E27FC236}">
                <a16:creationId xmlns:a16="http://schemas.microsoft.com/office/drawing/2014/main" id="{A7057BC0-1EB8-C54F-CDE8-91C725D2860F}"/>
              </a:ext>
            </a:extLst>
          </p:cNvPr>
          <p:cNvSpPr>
            <a:spLocks noGrp="1"/>
          </p:cNvSpPr>
          <p:nvPr>
            <p:ph idx="1"/>
          </p:nvPr>
        </p:nvSpPr>
        <p:spPr/>
        <p:txBody>
          <a:bodyPr/>
          <a:lstStyle/>
          <a:p>
            <a:r>
              <a:rPr lang="en-US"/>
              <a:t>Prepare the Notice of Allegations</a:t>
            </a:r>
          </a:p>
          <a:p>
            <a:pPr lvl="1"/>
            <a:r>
              <a:rPr lang="en-US"/>
              <a:t>Double-check all required elements of notice from policy</a:t>
            </a:r>
            <a:br>
              <a:rPr lang="en-US"/>
            </a:br>
            <a:endParaRPr lang="en-US"/>
          </a:p>
          <a:p>
            <a:r>
              <a:rPr lang="en-US"/>
              <a:t>Submit Notice of Allegations to both parties simultaneously</a:t>
            </a:r>
          </a:p>
        </p:txBody>
      </p:sp>
    </p:spTree>
    <p:extLst>
      <p:ext uri="{BB962C8B-B14F-4D97-AF65-F5344CB8AC3E}">
        <p14:creationId xmlns:p14="http://schemas.microsoft.com/office/powerpoint/2010/main" val="123616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A84A0-4BB7-9C63-D6F7-2CFBA49F1BF0}"/>
              </a:ext>
            </a:extLst>
          </p:cNvPr>
          <p:cNvSpPr>
            <a:spLocks noGrp="1"/>
          </p:cNvSpPr>
          <p:nvPr>
            <p:ph type="title"/>
          </p:nvPr>
        </p:nvSpPr>
        <p:spPr/>
        <p:txBody>
          <a:bodyPr/>
          <a:lstStyle/>
          <a:p>
            <a:pPr algn="ctr"/>
            <a:r>
              <a:rPr lang="en-US" b="1"/>
              <a:t>Step 4: Screening</a:t>
            </a:r>
          </a:p>
        </p:txBody>
      </p:sp>
      <p:sp>
        <p:nvSpPr>
          <p:cNvPr id="3" name="Content Placeholder 2">
            <a:extLst>
              <a:ext uri="{FF2B5EF4-FFF2-40B4-BE49-F238E27FC236}">
                <a16:creationId xmlns:a16="http://schemas.microsoft.com/office/drawing/2014/main" id="{A7057BC0-1EB8-C54F-CDE8-91C725D2860F}"/>
              </a:ext>
            </a:extLst>
          </p:cNvPr>
          <p:cNvSpPr>
            <a:spLocks noGrp="1"/>
          </p:cNvSpPr>
          <p:nvPr>
            <p:ph idx="1"/>
          </p:nvPr>
        </p:nvSpPr>
        <p:spPr/>
        <p:txBody>
          <a:bodyPr/>
          <a:lstStyle/>
          <a:p>
            <a:r>
              <a:rPr lang="en-US"/>
              <a:t>Screen Formal Complaint for SHD Jurisdiction</a:t>
            </a:r>
          </a:p>
          <a:p>
            <a:pPr marL="971550" lvl="1" indent="-514350">
              <a:buFont typeface="+mj-lt"/>
              <a:buAutoNum type="arabicPeriod"/>
            </a:pPr>
            <a:r>
              <a:rPr lang="en-US"/>
              <a:t>Allegations meet definition of Sexual Harassment Discrimination</a:t>
            </a:r>
          </a:p>
          <a:p>
            <a:pPr marL="971550" lvl="1" indent="-514350">
              <a:buFont typeface="+mj-lt"/>
              <a:buAutoNum type="arabicPeriod"/>
            </a:pPr>
            <a:r>
              <a:rPr lang="en-US"/>
              <a:t>Allegedly occurred in school’s education program or activity</a:t>
            </a:r>
          </a:p>
          <a:p>
            <a:pPr marL="971550" lvl="1" indent="-514350">
              <a:buFont typeface="+mj-lt"/>
              <a:buAutoNum type="arabicPeriod"/>
            </a:pPr>
            <a:r>
              <a:rPr lang="en-US"/>
              <a:t>Allegedly occurred in U.S.</a:t>
            </a:r>
          </a:p>
          <a:p>
            <a:pPr marL="971550" lvl="1" indent="-514350">
              <a:buFont typeface="+mj-lt"/>
              <a:buAutoNum type="arabicPeriod"/>
            </a:pPr>
            <a:r>
              <a:rPr lang="en-US"/>
              <a:t>Allegedly occurred in a location or under circumstances over which the campus exercises substantial control</a:t>
            </a:r>
          </a:p>
        </p:txBody>
      </p:sp>
    </p:spTree>
    <p:extLst>
      <p:ext uri="{BB962C8B-B14F-4D97-AF65-F5344CB8AC3E}">
        <p14:creationId xmlns:p14="http://schemas.microsoft.com/office/powerpoint/2010/main" val="1810294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A84A0-4BB7-9C63-D6F7-2CFBA49F1BF0}"/>
              </a:ext>
            </a:extLst>
          </p:cNvPr>
          <p:cNvSpPr>
            <a:spLocks noGrp="1"/>
          </p:cNvSpPr>
          <p:nvPr>
            <p:ph type="title"/>
          </p:nvPr>
        </p:nvSpPr>
        <p:spPr/>
        <p:txBody>
          <a:bodyPr/>
          <a:lstStyle/>
          <a:p>
            <a:pPr algn="ctr"/>
            <a:r>
              <a:rPr lang="en-US" b="1"/>
              <a:t>Step 4: Screening (cont’d)</a:t>
            </a:r>
          </a:p>
        </p:txBody>
      </p:sp>
      <p:sp>
        <p:nvSpPr>
          <p:cNvPr id="3" name="Content Placeholder 2">
            <a:extLst>
              <a:ext uri="{FF2B5EF4-FFF2-40B4-BE49-F238E27FC236}">
                <a16:creationId xmlns:a16="http://schemas.microsoft.com/office/drawing/2014/main" id="{A7057BC0-1EB8-C54F-CDE8-91C725D2860F}"/>
              </a:ext>
            </a:extLst>
          </p:cNvPr>
          <p:cNvSpPr>
            <a:spLocks noGrp="1"/>
          </p:cNvSpPr>
          <p:nvPr>
            <p:ph idx="1"/>
          </p:nvPr>
        </p:nvSpPr>
        <p:spPr/>
        <p:txBody>
          <a:bodyPr/>
          <a:lstStyle/>
          <a:p>
            <a:r>
              <a:rPr lang="en-US"/>
              <a:t>Possible Outcomes:</a:t>
            </a:r>
          </a:p>
          <a:p>
            <a:pPr marL="971550" lvl="1" indent="-514350">
              <a:buFont typeface="+mj-lt"/>
              <a:buAutoNum type="arabicPeriod"/>
            </a:pPr>
            <a:r>
              <a:rPr lang="en-US"/>
              <a:t>Mandatory Dismissal</a:t>
            </a:r>
          </a:p>
          <a:p>
            <a:pPr marL="971550" lvl="1" indent="-514350">
              <a:buFont typeface="+mj-lt"/>
              <a:buAutoNum type="arabicPeriod"/>
            </a:pPr>
            <a:r>
              <a:rPr lang="en-US"/>
              <a:t>Discretionary Dismissal (and appeal rights)</a:t>
            </a:r>
          </a:p>
          <a:p>
            <a:pPr marL="971550" lvl="1" indent="-514350">
              <a:buFont typeface="+mj-lt"/>
              <a:buAutoNum type="arabicPeriod"/>
            </a:pPr>
            <a:r>
              <a:rPr lang="en-US"/>
              <a:t>Investigation</a:t>
            </a:r>
          </a:p>
        </p:txBody>
      </p:sp>
    </p:spTree>
    <p:extLst>
      <p:ext uri="{BB962C8B-B14F-4D97-AF65-F5344CB8AC3E}">
        <p14:creationId xmlns:p14="http://schemas.microsoft.com/office/powerpoint/2010/main" val="374501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A84A0-4BB7-9C63-D6F7-2CFBA49F1BF0}"/>
              </a:ext>
            </a:extLst>
          </p:cNvPr>
          <p:cNvSpPr>
            <a:spLocks noGrp="1"/>
          </p:cNvSpPr>
          <p:nvPr>
            <p:ph type="title"/>
          </p:nvPr>
        </p:nvSpPr>
        <p:spPr/>
        <p:txBody>
          <a:bodyPr/>
          <a:lstStyle/>
          <a:p>
            <a:pPr algn="ctr"/>
            <a:r>
              <a:rPr lang="en-US" b="1"/>
              <a:t>Step 4: Screening (cont’d)</a:t>
            </a:r>
          </a:p>
        </p:txBody>
      </p:sp>
      <p:sp>
        <p:nvSpPr>
          <p:cNvPr id="3" name="Content Placeholder 2">
            <a:extLst>
              <a:ext uri="{FF2B5EF4-FFF2-40B4-BE49-F238E27FC236}">
                <a16:creationId xmlns:a16="http://schemas.microsoft.com/office/drawing/2014/main" id="{A7057BC0-1EB8-C54F-CDE8-91C725D2860F}"/>
              </a:ext>
            </a:extLst>
          </p:cNvPr>
          <p:cNvSpPr>
            <a:spLocks noGrp="1"/>
          </p:cNvSpPr>
          <p:nvPr>
            <p:ph idx="1"/>
          </p:nvPr>
        </p:nvSpPr>
        <p:spPr/>
        <p:txBody>
          <a:bodyPr/>
          <a:lstStyle/>
          <a:p>
            <a:pPr marL="0" indent="0">
              <a:buNone/>
            </a:pPr>
            <a:r>
              <a:rPr lang="en-US"/>
              <a:t>Mandatory Dismissal </a:t>
            </a:r>
          </a:p>
          <a:p>
            <a:pPr lvl="1"/>
            <a:r>
              <a:rPr lang="en-US"/>
              <a:t>If any SHD jurisdictional element is absent, then:</a:t>
            </a:r>
          </a:p>
          <a:p>
            <a:pPr lvl="2"/>
            <a:r>
              <a:rPr lang="en-US"/>
              <a:t>Dismiss Formal Complaint under SHD</a:t>
            </a:r>
          </a:p>
          <a:p>
            <a:pPr lvl="2"/>
            <a:r>
              <a:rPr lang="en-US"/>
              <a:t>Offer Complainant option to proceed under OSBD</a:t>
            </a:r>
          </a:p>
          <a:p>
            <a:pPr marL="457200" lvl="1" indent="0">
              <a:buNone/>
            </a:pPr>
            <a:endParaRPr lang="en-US"/>
          </a:p>
        </p:txBody>
      </p:sp>
    </p:spTree>
    <p:extLst>
      <p:ext uri="{BB962C8B-B14F-4D97-AF65-F5344CB8AC3E}">
        <p14:creationId xmlns:p14="http://schemas.microsoft.com/office/powerpoint/2010/main" val="1753358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A84A0-4BB7-9C63-D6F7-2CFBA49F1BF0}"/>
              </a:ext>
            </a:extLst>
          </p:cNvPr>
          <p:cNvSpPr>
            <a:spLocks noGrp="1"/>
          </p:cNvSpPr>
          <p:nvPr>
            <p:ph type="title"/>
          </p:nvPr>
        </p:nvSpPr>
        <p:spPr/>
        <p:txBody>
          <a:bodyPr/>
          <a:lstStyle/>
          <a:p>
            <a:pPr algn="ctr"/>
            <a:r>
              <a:rPr lang="en-US" b="1"/>
              <a:t>Step 4: Screening (cont’d)</a:t>
            </a:r>
          </a:p>
        </p:txBody>
      </p:sp>
      <p:sp>
        <p:nvSpPr>
          <p:cNvPr id="3" name="Content Placeholder 2">
            <a:extLst>
              <a:ext uri="{FF2B5EF4-FFF2-40B4-BE49-F238E27FC236}">
                <a16:creationId xmlns:a16="http://schemas.microsoft.com/office/drawing/2014/main" id="{A7057BC0-1EB8-C54F-CDE8-91C725D2860F}"/>
              </a:ext>
            </a:extLst>
          </p:cNvPr>
          <p:cNvSpPr>
            <a:spLocks noGrp="1"/>
          </p:cNvSpPr>
          <p:nvPr>
            <p:ph idx="1"/>
          </p:nvPr>
        </p:nvSpPr>
        <p:spPr/>
        <p:txBody>
          <a:bodyPr/>
          <a:lstStyle/>
          <a:p>
            <a:pPr marL="0" indent="0">
              <a:buNone/>
            </a:pPr>
            <a:r>
              <a:rPr lang="en-US"/>
              <a:t>Discretionary Dismissal</a:t>
            </a:r>
          </a:p>
          <a:p>
            <a:pPr lvl="1"/>
            <a:r>
              <a:rPr lang="en-US"/>
              <a:t>If all SHD elements are present, </a:t>
            </a:r>
          </a:p>
          <a:p>
            <a:pPr lvl="2"/>
            <a:r>
              <a:rPr lang="en-US"/>
              <a:t>But:</a:t>
            </a:r>
          </a:p>
          <a:p>
            <a:pPr lvl="3"/>
            <a:r>
              <a:rPr lang="en-US"/>
              <a:t>Complainant requests in writing to withdraw allegation for Formal Complaint; or</a:t>
            </a:r>
          </a:p>
          <a:p>
            <a:pPr lvl="3"/>
            <a:r>
              <a:rPr lang="en-US"/>
              <a:t>Circumstances prevent gathering enough evidence to make a determination;</a:t>
            </a:r>
          </a:p>
          <a:p>
            <a:pPr lvl="2"/>
            <a:r>
              <a:rPr lang="en-US"/>
              <a:t>Then:</a:t>
            </a:r>
          </a:p>
          <a:p>
            <a:pPr lvl="3"/>
            <a:r>
              <a:rPr lang="en-US"/>
              <a:t>Title IX Coordinator </a:t>
            </a:r>
            <a:r>
              <a:rPr lang="en-US" i="1"/>
              <a:t>may</a:t>
            </a:r>
            <a:r>
              <a:rPr lang="en-US"/>
              <a:t> dismiss Formal Complaint</a:t>
            </a:r>
          </a:p>
          <a:p>
            <a:pPr lvl="3"/>
            <a:r>
              <a:rPr lang="en-US"/>
              <a:t>Both parties have right to appeal discretionary dismissal</a:t>
            </a:r>
          </a:p>
          <a:p>
            <a:pPr lvl="3"/>
            <a:r>
              <a:rPr lang="en-US"/>
              <a:t>May not initiate other procedure after discretionary dismissal</a:t>
            </a:r>
          </a:p>
          <a:p>
            <a:pPr marL="457200" lvl="1" indent="0">
              <a:buNone/>
            </a:pPr>
            <a:endParaRPr lang="en-US"/>
          </a:p>
        </p:txBody>
      </p:sp>
    </p:spTree>
    <p:extLst>
      <p:ext uri="{BB962C8B-B14F-4D97-AF65-F5344CB8AC3E}">
        <p14:creationId xmlns:p14="http://schemas.microsoft.com/office/powerpoint/2010/main" val="1401913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2722A-EE3E-9167-2718-C2F5F4495293}"/>
              </a:ext>
            </a:extLst>
          </p:cNvPr>
          <p:cNvSpPr>
            <a:spLocks noGrp="1"/>
          </p:cNvSpPr>
          <p:nvPr>
            <p:ph type="title"/>
          </p:nvPr>
        </p:nvSpPr>
        <p:spPr/>
        <p:txBody>
          <a:bodyPr/>
          <a:lstStyle/>
          <a:p>
            <a:pPr algn="ctr"/>
            <a:r>
              <a:rPr lang="en-US" b="1"/>
              <a:t>Step 5: Investigation</a:t>
            </a:r>
          </a:p>
        </p:txBody>
      </p:sp>
      <p:sp>
        <p:nvSpPr>
          <p:cNvPr id="3" name="Content Placeholder 2">
            <a:extLst>
              <a:ext uri="{FF2B5EF4-FFF2-40B4-BE49-F238E27FC236}">
                <a16:creationId xmlns:a16="http://schemas.microsoft.com/office/drawing/2014/main" id="{EBB19D9F-14B0-74D5-FC1E-BD7A3070E6F2}"/>
              </a:ext>
            </a:extLst>
          </p:cNvPr>
          <p:cNvSpPr>
            <a:spLocks noGrp="1"/>
          </p:cNvSpPr>
          <p:nvPr>
            <p:ph idx="1"/>
          </p:nvPr>
        </p:nvSpPr>
        <p:spPr/>
        <p:txBody>
          <a:bodyPr/>
          <a:lstStyle/>
          <a:p>
            <a:r>
              <a:rPr lang="en-US"/>
              <a:t>Investigation basics:</a:t>
            </a:r>
          </a:p>
          <a:p>
            <a:pPr lvl="1"/>
            <a:r>
              <a:rPr lang="en-US"/>
              <a:t>45 business days</a:t>
            </a:r>
          </a:p>
          <a:p>
            <a:pPr lvl="1"/>
            <a:r>
              <a:rPr lang="en-US"/>
              <a:t>Impartial</a:t>
            </a:r>
          </a:p>
          <a:p>
            <a:pPr lvl="1"/>
            <a:r>
              <a:rPr lang="en-US"/>
              <a:t>Consider all inculpatory and exculpatory evidence</a:t>
            </a:r>
          </a:p>
          <a:p>
            <a:pPr lvl="1"/>
            <a:r>
              <a:rPr lang="en-US"/>
              <a:t>Interview: Complainant, Respondent, all identified witnesses</a:t>
            </a:r>
          </a:p>
          <a:p>
            <a:pPr lvl="1"/>
            <a:r>
              <a:rPr lang="en-US"/>
              <a:t>Review: All documentary evidence </a:t>
            </a:r>
          </a:p>
        </p:txBody>
      </p:sp>
    </p:spTree>
    <p:extLst>
      <p:ext uri="{BB962C8B-B14F-4D97-AF65-F5344CB8AC3E}">
        <p14:creationId xmlns:p14="http://schemas.microsoft.com/office/powerpoint/2010/main" val="4167981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2722A-EE3E-9167-2718-C2F5F4495293}"/>
              </a:ext>
            </a:extLst>
          </p:cNvPr>
          <p:cNvSpPr>
            <a:spLocks noGrp="1"/>
          </p:cNvSpPr>
          <p:nvPr>
            <p:ph type="title"/>
          </p:nvPr>
        </p:nvSpPr>
        <p:spPr/>
        <p:txBody>
          <a:bodyPr/>
          <a:lstStyle/>
          <a:p>
            <a:pPr algn="ctr"/>
            <a:r>
              <a:rPr lang="en-US" b="1"/>
              <a:t>Step 5: Investigation (cont’d)</a:t>
            </a:r>
          </a:p>
        </p:txBody>
      </p:sp>
      <p:sp>
        <p:nvSpPr>
          <p:cNvPr id="3" name="Content Placeholder 2">
            <a:extLst>
              <a:ext uri="{FF2B5EF4-FFF2-40B4-BE49-F238E27FC236}">
                <a16:creationId xmlns:a16="http://schemas.microsoft.com/office/drawing/2014/main" id="{EBB19D9F-14B0-74D5-FC1E-BD7A3070E6F2}"/>
              </a:ext>
            </a:extLst>
          </p:cNvPr>
          <p:cNvSpPr>
            <a:spLocks noGrp="1"/>
          </p:cNvSpPr>
          <p:nvPr>
            <p:ph idx="1"/>
          </p:nvPr>
        </p:nvSpPr>
        <p:spPr/>
        <p:txBody>
          <a:bodyPr/>
          <a:lstStyle/>
          <a:p>
            <a:r>
              <a:rPr lang="en-US"/>
              <a:t>Investigation guardrails:</a:t>
            </a:r>
          </a:p>
          <a:p>
            <a:pPr lvl="1"/>
            <a:r>
              <a:rPr lang="en-US"/>
              <a:t>No privileged info unless privilege waived</a:t>
            </a:r>
          </a:p>
          <a:p>
            <a:pPr lvl="1"/>
            <a:r>
              <a:rPr lang="en-US"/>
              <a:t>No sexual history or predisposition info unless offered to prove:</a:t>
            </a:r>
          </a:p>
          <a:p>
            <a:pPr lvl="2"/>
            <a:r>
              <a:rPr lang="en-US"/>
              <a:t>Someone else committed alleged act; or</a:t>
            </a:r>
          </a:p>
          <a:p>
            <a:pPr lvl="2"/>
            <a:r>
              <a:rPr lang="en-US"/>
              <a:t>Sexual history between C and R to prove consent</a:t>
            </a:r>
          </a:p>
          <a:p>
            <a:pPr lvl="1"/>
            <a:r>
              <a:rPr lang="en-US"/>
              <a:t>No credibility assessments based on status as C or R</a:t>
            </a:r>
          </a:p>
          <a:p>
            <a:pPr lvl="1"/>
            <a:r>
              <a:rPr lang="en-US"/>
              <a:t>Written notice of 2 business days before any meeting or interview where party’s presence is requested</a:t>
            </a:r>
          </a:p>
          <a:p>
            <a:pPr lvl="1"/>
            <a:r>
              <a:rPr lang="en-US"/>
              <a:t>Continue to assess and reassess supportive measures</a:t>
            </a:r>
          </a:p>
        </p:txBody>
      </p:sp>
    </p:spTree>
    <p:extLst>
      <p:ext uri="{BB962C8B-B14F-4D97-AF65-F5344CB8AC3E}">
        <p14:creationId xmlns:p14="http://schemas.microsoft.com/office/powerpoint/2010/main" val="1130010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2722A-EE3E-9167-2718-C2F5F4495293}"/>
              </a:ext>
            </a:extLst>
          </p:cNvPr>
          <p:cNvSpPr>
            <a:spLocks noGrp="1"/>
          </p:cNvSpPr>
          <p:nvPr>
            <p:ph type="title"/>
          </p:nvPr>
        </p:nvSpPr>
        <p:spPr/>
        <p:txBody>
          <a:bodyPr/>
          <a:lstStyle/>
          <a:p>
            <a:pPr algn="ctr"/>
            <a:r>
              <a:rPr lang="en-US" b="1"/>
              <a:t>Step 6: End of Investigation</a:t>
            </a:r>
          </a:p>
        </p:txBody>
      </p:sp>
      <p:sp>
        <p:nvSpPr>
          <p:cNvPr id="3" name="Content Placeholder 2">
            <a:extLst>
              <a:ext uri="{FF2B5EF4-FFF2-40B4-BE49-F238E27FC236}">
                <a16:creationId xmlns:a16="http://schemas.microsoft.com/office/drawing/2014/main" id="{EBB19D9F-14B0-74D5-FC1E-BD7A3070E6F2}"/>
              </a:ext>
            </a:extLst>
          </p:cNvPr>
          <p:cNvSpPr>
            <a:spLocks noGrp="1"/>
          </p:cNvSpPr>
          <p:nvPr>
            <p:ph idx="1"/>
          </p:nvPr>
        </p:nvSpPr>
        <p:spPr/>
        <p:txBody>
          <a:bodyPr/>
          <a:lstStyle/>
          <a:p>
            <a:r>
              <a:rPr lang="en-US"/>
              <a:t>Possible Outcomes</a:t>
            </a:r>
          </a:p>
          <a:p>
            <a:pPr marL="971550" lvl="1" indent="-514350">
              <a:buFont typeface="+mj-lt"/>
              <a:buAutoNum type="arabicPeriod"/>
            </a:pPr>
            <a:r>
              <a:rPr lang="en-US"/>
              <a:t>Informal Resolution</a:t>
            </a:r>
          </a:p>
          <a:p>
            <a:pPr marL="971550" lvl="1" indent="-514350">
              <a:buFont typeface="+mj-lt"/>
              <a:buAutoNum type="arabicPeriod"/>
            </a:pPr>
            <a:r>
              <a:rPr lang="en-US"/>
              <a:t>Evidence Review by Parties</a:t>
            </a:r>
          </a:p>
        </p:txBody>
      </p:sp>
    </p:spTree>
    <p:extLst>
      <p:ext uri="{BB962C8B-B14F-4D97-AF65-F5344CB8AC3E}">
        <p14:creationId xmlns:p14="http://schemas.microsoft.com/office/powerpoint/2010/main" val="3430425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2722A-EE3E-9167-2718-C2F5F4495293}"/>
              </a:ext>
            </a:extLst>
          </p:cNvPr>
          <p:cNvSpPr>
            <a:spLocks noGrp="1"/>
          </p:cNvSpPr>
          <p:nvPr>
            <p:ph type="title"/>
          </p:nvPr>
        </p:nvSpPr>
        <p:spPr/>
        <p:txBody>
          <a:bodyPr/>
          <a:lstStyle/>
          <a:p>
            <a:pPr algn="ctr"/>
            <a:r>
              <a:rPr lang="en-US" b="1"/>
              <a:t>Step 6: End of Investigation (cont’d)</a:t>
            </a:r>
          </a:p>
        </p:txBody>
      </p:sp>
      <p:sp>
        <p:nvSpPr>
          <p:cNvPr id="3" name="Content Placeholder 2">
            <a:extLst>
              <a:ext uri="{FF2B5EF4-FFF2-40B4-BE49-F238E27FC236}">
                <a16:creationId xmlns:a16="http://schemas.microsoft.com/office/drawing/2014/main" id="{EBB19D9F-14B0-74D5-FC1E-BD7A3070E6F2}"/>
              </a:ext>
            </a:extLst>
          </p:cNvPr>
          <p:cNvSpPr>
            <a:spLocks noGrp="1"/>
          </p:cNvSpPr>
          <p:nvPr>
            <p:ph idx="1"/>
          </p:nvPr>
        </p:nvSpPr>
        <p:spPr/>
        <p:txBody>
          <a:bodyPr/>
          <a:lstStyle/>
          <a:p>
            <a:pPr marL="0" indent="0">
              <a:buNone/>
            </a:pPr>
            <a:r>
              <a:rPr lang="en-US"/>
              <a:t>Informal Resolution</a:t>
            </a:r>
          </a:p>
          <a:p>
            <a:pPr lvl="1"/>
            <a:r>
              <a:rPr lang="en-US"/>
              <a:t>If proposed, describe the procedure</a:t>
            </a:r>
            <a:endParaRPr lang="en-US" dirty="0"/>
          </a:p>
          <a:p>
            <a:pPr lvl="1"/>
            <a:r>
              <a:rPr lang="en-US"/>
              <a:t>May not use when:</a:t>
            </a:r>
          </a:p>
          <a:p>
            <a:pPr lvl="2"/>
            <a:r>
              <a:rPr lang="en-US"/>
              <a:t>C is a student; and</a:t>
            </a:r>
          </a:p>
          <a:p>
            <a:pPr lvl="2"/>
            <a:r>
              <a:rPr lang="en-US"/>
              <a:t>R is a staff or faculty member</a:t>
            </a:r>
          </a:p>
          <a:p>
            <a:pPr lvl="1"/>
            <a:r>
              <a:rPr lang="en-US"/>
              <a:t>If successful: Close case</a:t>
            </a:r>
          </a:p>
          <a:p>
            <a:pPr lvl="1"/>
            <a:r>
              <a:rPr lang="en-US"/>
              <a:t>If unsuccessful:</a:t>
            </a:r>
          </a:p>
          <a:p>
            <a:pPr lvl="2"/>
            <a:r>
              <a:rPr lang="en-US"/>
              <a:t>Proceed to parties’ review of evidence</a:t>
            </a:r>
          </a:p>
          <a:p>
            <a:pPr lvl="2"/>
            <a:r>
              <a:rPr lang="en-US"/>
              <a:t>Documents from informal resolution process provided to Hearing Committee</a:t>
            </a:r>
          </a:p>
        </p:txBody>
      </p:sp>
    </p:spTree>
    <p:extLst>
      <p:ext uri="{BB962C8B-B14F-4D97-AF65-F5344CB8AC3E}">
        <p14:creationId xmlns:p14="http://schemas.microsoft.com/office/powerpoint/2010/main" val="25889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2722A-EE3E-9167-2718-C2F5F4495293}"/>
              </a:ext>
            </a:extLst>
          </p:cNvPr>
          <p:cNvSpPr>
            <a:spLocks noGrp="1"/>
          </p:cNvSpPr>
          <p:nvPr>
            <p:ph type="title"/>
          </p:nvPr>
        </p:nvSpPr>
        <p:spPr/>
        <p:txBody>
          <a:bodyPr/>
          <a:lstStyle/>
          <a:p>
            <a:pPr algn="ctr"/>
            <a:r>
              <a:rPr lang="en-US" b="1"/>
              <a:t>Step 6: End of Investigation (cont’d)</a:t>
            </a:r>
          </a:p>
        </p:txBody>
      </p:sp>
      <p:sp>
        <p:nvSpPr>
          <p:cNvPr id="3" name="Content Placeholder 2">
            <a:extLst>
              <a:ext uri="{FF2B5EF4-FFF2-40B4-BE49-F238E27FC236}">
                <a16:creationId xmlns:a16="http://schemas.microsoft.com/office/drawing/2014/main" id="{EBB19D9F-14B0-74D5-FC1E-BD7A3070E6F2}"/>
              </a:ext>
            </a:extLst>
          </p:cNvPr>
          <p:cNvSpPr>
            <a:spLocks noGrp="1"/>
          </p:cNvSpPr>
          <p:nvPr>
            <p:ph idx="1"/>
          </p:nvPr>
        </p:nvSpPr>
        <p:spPr/>
        <p:txBody>
          <a:bodyPr/>
          <a:lstStyle/>
          <a:p>
            <a:pPr marL="0" indent="0">
              <a:buNone/>
            </a:pPr>
            <a:r>
              <a:rPr lang="en-US"/>
              <a:t>Evidence Review by Parties</a:t>
            </a:r>
          </a:p>
          <a:p>
            <a:pPr lvl="1"/>
            <a:r>
              <a:rPr lang="en-US"/>
              <a:t>Provide all evidence from investigation to parties and their advisors simultaneously.</a:t>
            </a:r>
          </a:p>
          <a:p>
            <a:pPr lvl="1"/>
            <a:r>
              <a:rPr lang="en-US"/>
              <a:t>Parties have 10 business days to review and provide any written response</a:t>
            </a:r>
          </a:p>
          <a:p>
            <a:pPr lvl="1"/>
            <a:r>
              <a:rPr lang="en-US"/>
              <a:t>Title IX Coordinator/investigator reviews any responses</a:t>
            </a:r>
          </a:p>
          <a:p>
            <a:pPr lvl="1"/>
            <a:r>
              <a:rPr lang="en-US"/>
              <a:t>Responses included in Investigative Report</a:t>
            </a:r>
          </a:p>
        </p:txBody>
      </p:sp>
    </p:spTree>
    <p:extLst>
      <p:ext uri="{BB962C8B-B14F-4D97-AF65-F5344CB8AC3E}">
        <p14:creationId xmlns:p14="http://schemas.microsoft.com/office/powerpoint/2010/main" val="890285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1F9C32-9015-A24A-2291-37B3F7A72814}"/>
              </a:ext>
            </a:extLst>
          </p:cNvPr>
          <p:cNvSpPr>
            <a:spLocks noGrp="1"/>
          </p:cNvSpPr>
          <p:nvPr>
            <p:ph idx="1"/>
          </p:nvPr>
        </p:nvSpPr>
        <p:spPr>
          <a:xfrm>
            <a:off x="838200" y="1145309"/>
            <a:ext cx="10515600" cy="4221018"/>
          </a:xfrm>
        </p:spPr>
        <p:txBody>
          <a:bodyPr/>
          <a:lstStyle/>
          <a:p>
            <a:pPr marL="0" indent="0" algn="ctr">
              <a:buNone/>
            </a:pPr>
            <a:endParaRPr kumimoji="0" lang="en-US" sz="4300" b="0" i="0" u="none" strike="noStrike" kern="1200" cap="none" spc="0" normalizeH="0" baseline="0" noProof="0" dirty="0">
              <a:ln>
                <a:noFill/>
              </a:ln>
              <a:solidFill>
                <a:srgbClr val="FFFFFF"/>
              </a:solidFill>
              <a:effectLst/>
              <a:uLnTx/>
              <a:uFillTx/>
              <a:latin typeface="Aptos Display" panose="02110004020202020204"/>
              <a:ea typeface="+mj-ea"/>
              <a:cs typeface="+mj-cs"/>
            </a:endParaRPr>
          </a:p>
          <a:p>
            <a:pPr marL="0" indent="0" algn="ctr">
              <a:buNone/>
            </a:pPr>
            <a:r>
              <a:rPr kumimoji="0" lang="en-US" sz="4300" b="0" i="0" u="none" strike="noStrike" kern="1200" cap="none" spc="0" normalizeH="0" baseline="0" noProof="0" dirty="0">
                <a:ln>
                  <a:noFill/>
                </a:ln>
                <a:solidFill>
                  <a:srgbClr val="FFFFFF"/>
                </a:solidFill>
                <a:effectLst/>
                <a:uLnTx/>
                <a:uFillTx/>
                <a:latin typeface="Aptos Display" panose="02110004020202020204"/>
                <a:ea typeface="+mj-ea"/>
                <a:cs typeface="+mj-cs"/>
              </a:rPr>
              <a:t>ASU System Title IX</a:t>
            </a:r>
            <a:br>
              <a:rPr kumimoji="0" lang="en-US" sz="4300" b="0" i="0" u="none" strike="noStrike" kern="1200" cap="none" spc="0" normalizeH="0" baseline="0" noProof="0" dirty="0">
                <a:ln>
                  <a:noFill/>
                </a:ln>
                <a:solidFill>
                  <a:srgbClr val="FFFFFF"/>
                </a:solidFill>
                <a:effectLst/>
                <a:uLnTx/>
                <a:uFillTx/>
                <a:latin typeface="Aptos Display" panose="02110004020202020204"/>
                <a:ea typeface="+mj-ea"/>
                <a:cs typeface="+mj-cs"/>
              </a:rPr>
            </a:br>
            <a:r>
              <a:rPr kumimoji="0" lang="en-US" sz="4300" b="0" i="0" u="none" strike="noStrike" kern="1200" cap="none" spc="0" normalizeH="0" baseline="0" noProof="0" dirty="0">
                <a:ln>
                  <a:noFill/>
                </a:ln>
                <a:solidFill>
                  <a:srgbClr val="FFFFFF"/>
                </a:solidFill>
                <a:effectLst/>
                <a:uLnTx/>
                <a:uFillTx/>
                <a:latin typeface="Aptos Display" panose="02110004020202020204"/>
                <a:ea typeface="+mj-ea"/>
                <a:cs typeface="+mj-cs"/>
              </a:rPr>
              <a:t>(</a:t>
            </a:r>
            <a:r>
              <a:rPr kumimoji="0" lang="en-US" sz="3200" b="0" i="0" u="none" strike="noStrike" kern="1200" cap="none" spc="0" normalizeH="0" baseline="0" noProof="0" dirty="0">
                <a:ln>
                  <a:noFill/>
                </a:ln>
                <a:solidFill>
                  <a:srgbClr val="FFFFFF"/>
                </a:solidFill>
                <a:effectLst/>
                <a:uLnTx/>
                <a:uFillTx/>
                <a:latin typeface="Aptos Display" panose="02110004020202020204"/>
                <a:ea typeface="+mj-ea"/>
                <a:cs typeface="+mj-cs"/>
              </a:rPr>
              <a:t>Sexual </a:t>
            </a:r>
            <a:r>
              <a:rPr kumimoji="0" lang="en-US" sz="3600" b="0" i="0" u="none" strike="noStrike" kern="1200" cap="none" spc="0" normalizeH="0" baseline="0" noProof="0" dirty="0">
                <a:ln>
                  <a:noFill/>
                </a:ln>
                <a:solidFill>
                  <a:srgbClr val="FFFFFF"/>
                </a:solidFill>
                <a:effectLst/>
                <a:uLnTx/>
                <a:uFillTx/>
                <a:latin typeface="Aptos Display" panose="02110004020202020204"/>
                <a:ea typeface="+mj-ea"/>
                <a:cs typeface="+mj-cs"/>
              </a:rPr>
              <a:t>Harassment</a:t>
            </a:r>
            <a:r>
              <a:rPr kumimoji="0" lang="en-US" sz="3200" b="0" i="0" u="none" strike="noStrike" kern="1200" cap="none" spc="0" normalizeH="0" baseline="0" noProof="0" dirty="0">
                <a:ln>
                  <a:noFill/>
                </a:ln>
                <a:solidFill>
                  <a:srgbClr val="FFFFFF"/>
                </a:solidFill>
                <a:effectLst/>
                <a:uLnTx/>
                <a:uFillTx/>
                <a:latin typeface="Aptos Display" panose="02110004020202020204"/>
                <a:ea typeface="+mj-ea"/>
                <a:cs typeface="+mj-cs"/>
              </a:rPr>
              <a:t> Discrimination</a:t>
            </a:r>
            <a:r>
              <a:rPr kumimoji="0" lang="en-US" sz="4300" b="0" i="0" u="none" strike="noStrike" kern="1200" cap="none" spc="0" normalizeH="0" baseline="0" noProof="0" dirty="0">
                <a:ln>
                  <a:noFill/>
                </a:ln>
                <a:solidFill>
                  <a:srgbClr val="FFFFFF"/>
                </a:solidFill>
                <a:effectLst/>
                <a:uLnTx/>
                <a:uFillTx/>
                <a:latin typeface="Aptos Display" panose="02110004020202020204"/>
                <a:ea typeface="+mj-ea"/>
                <a:cs typeface="+mj-cs"/>
              </a:rPr>
              <a:t>)</a:t>
            </a:r>
            <a:br>
              <a:rPr kumimoji="0" lang="en-US" sz="4300" b="0" i="0" u="none" strike="noStrike" kern="1200" cap="none" spc="0" normalizeH="0" baseline="0" noProof="0" dirty="0">
                <a:ln>
                  <a:noFill/>
                </a:ln>
                <a:solidFill>
                  <a:srgbClr val="FFFFFF"/>
                </a:solidFill>
                <a:effectLst/>
                <a:uLnTx/>
                <a:uFillTx/>
                <a:latin typeface="Aptos Display" panose="02110004020202020204"/>
                <a:ea typeface="+mj-ea"/>
                <a:cs typeface="+mj-cs"/>
              </a:rPr>
            </a:br>
            <a:r>
              <a:rPr kumimoji="0" lang="en-US" sz="3600" b="0" i="0" u="none" strike="noStrike" kern="1200" cap="none" spc="0" normalizeH="0" baseline="0" noProof="0" dirty="0">
                <a:ln>
                  <a:noFill/>
                </a:ln>
                <a:solidFill>
                  <a:srgbClr val="FFFFFF"/>
                </a:solidFill>
                <a:effectLst/>
                <a:uLnTx/>
                <a:uFillTx/>
                <a:latin typeface="Aptos Display" panose="02110004020202020204"/>
                <a:ea typeface="+mj-ea"/>
                <a:cs typeface="+mj-cs"/>
              </a:rPr>
              <a:t>Grievance Procedure</a:t>
            </a:r>
            <a:endParaRPr lang="en-US" dirty="0"/>
          </a:p>
        </p:txBody>
      </p:sp>
    </p:spTree>
    <p:extLst>
      <p:ext uri="{BB962C8B-B14F-4D97-AF65-F5344CB8AC3E}">
        <p14:creationId xmlns:p14="http://schemas.microsoft.com/office/powerpoint/2010/main" val="2552404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2722A-EE3E-9167-2718-C2F5F4495293}"/>
              </a:ext>
            </a:extLst>
          </p:cNvPr>
          <p:cNvSpPr>
            <a:spLocks noGrp="1"/>
          </p:cNvSpPr>
          <p:nvPr>
            <p:ph type="title"/>
          </p:nvPr>
        </p:nvSpPr>
        <p:spPr/>
        <p:txBody>
          <a:bodyPr/>
          <a:lstStyle/>
          <a:p>
            <a:pPr algn="ctr"/>
            <a:r>
              <a:rPr lang="en-US" b="1"/>
              <a:t>Step 7: Investigative Report</a:t>
            </a:r>
          </a:p>
        </p:txBody>
      </p:sp>
      <p:sp>
        <p:nvSpPr>
          <p:cNvPr id="3" name="Content Placeholder 2">
            <a:extLst>
              <a:ext uri="{FF2B5EF4-FFF2-40B4-BE49-F238E27FC236}">
                <a16:creationId xmlns:a16="http://schemas.microsoft.com/office/drawing/2014/main" id="{EBB19D9F-14B0-74D5-FC1E-BD7A3070E6F2}"/>
              </a:ext>
            </a:extLst>
          </p:cNvPr>
          <p:cNvSpPr>
            <a:spLocks noGrp="1"/>
          </p:cNvSpPr>
          <p:nvPr>
            <p:ph idx="1"/>
          </p:nvPr>
        </p:nvSpPr>
        <p:spPr/>
        <p:txBody>
          <a:bodyPr/>
          <a:lstStyle/>
          <a:p>
            <a:r>
              <a:rPr lang="en-US"/>
              <a:t>Required elements:</a:t>
            </a:r>
          </a:p>
          <a:p>
            <a:pPr lvl="1"/>
            <a:r>
              <a:rPr lang="en-US"/>
              <a:t>Timeline of investigation, beginning with Formal Complaint</a:t>
            </a:r>
          </a:p>
          <a:p>
            <a:pPr lvl="1"/>
            <a:r>
              <a:rPr lang="en-US"/>
              <a:t>Allegations from Formal Complaint</a:t>
            </a:r>
          </a:p>
          <a:p>
            <a:pPr lvl="1"/>
            <a:r>
              <a:rPr lang="en-US"/>
              <a:t>All relevant evidence gathered in investigation</a:t>
            </a:r>
          </a:p>
          <a:p>
            <a:pPr lvl="1"/>
            <a:r>
              <a:rPr lang="en-US"/>
              <a:t>Specific form of sex discrimination alleged</a:t>
            </a:r>
          </a:p>
          <a:p>
            <a:pPr lvl="1"/>
            <a:r>
              <a:rPr lang="en-US"/>
              <a:t>Parties’ responses to the evidence</a:t>
            </a:r>
          </a:p>
          <a:p>
            <a:pPr lvl="1"/>
            <a:endParaRPr lang="en-US"/>
          </a:p>
          <a:p>
            <a:r>
              <a:rPr lang="en-US"/>
              <a:t>Review and Response:</a:t>
            </a:r>
          </a:p>
          <a:p>
            <a:pPr lvl="1"/>
            <a:r>
              <a:rPr lang="en-US"/>
              <a:t>Parties permitted 10 business days after receiving Investigative Report before hearing and may submit a written response to report</a:t>
            </a:r>
          </a:p>
        </p:txBody>
      </p:sp>
    </p:spTree>
    <p:extLst>
      <p:ext uri="{BB962C8B-B14F-4D97-AF65-F5344CB8AC3E}">
        <p14:creationId xmlns:p14="http://schemas.microsoft.com/office/powerpoint/2010/main" val="88288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2722A-EE3E-9167-2718-C2F5F4495293}"/>
              </a:ext>
            </a:extLst>
          </p:cNvPr>
          <p:cNvSpPr>
            <a:spLocks noGrp="1"/>
          </p:cNvSpPr>
          <p:nvPr>
            <p:ph type="title"/>
          </p:nvPr>
        </p:nvSpPr>
        <p:spPr/>
        <p:txBody>
          <a:bodyPr/>
          <a:lstStyle/>
          <a:p>
            <a:pPr algn="ctr"/>
            <a:r>
              <a:rPr lang="en-US" b="1"/>
              <a:t>Step 8: Hearing</a:t>
            </a:r>
          </a:p>
        </p:txBody>
      </p:sp>
      <p:sp>
        <p:nvSpPr>
          <p:cNvPr id="3" name="Content Placeholder 2">
            <a:extLst>
              <a:ext uri="{FF2B5EF4-FFF2-40B4-BE49-F238E27FC236}">
                <a16:creationId xmlns:a16="http://schemas.microsoft.com/office/drawing/2014/main" id="{EBB19D9F-14B0-74D5-FC1E-BD7A3070E6F2}"/>
              </a:ext>
            </a:extLst>
          </p:cNvPr>
          <p:cNvSpPr>
            <a:spLocks noGrp="1"/>
          </p:cNvSpPr>
          <p:nvPr>
            <p:ph idx="1"/>
          </p:nvPr>
        </p:nvSpPr>
        <p:spPr/>
        <p:txBody>
          <a:bodyPr/>
          <a:lstStyle/>
          <a:p>
            <a:r>
              <a:rPr lang="en-US"/>
              <a:t>Title IX Coordinator/Investigator’s Role:</a:t>
            </a:r>
          </a:p>
          <a:p>
            <a:pPr lvl="1"/>
            <a:r>
              <a:rPr lang="en-US"/>
              <a:t>Provide Investigative Report and responses to Hearing Committee Chair (HR rep</a:t>
            </a:r>
            <a:r>
              <a:rPr lang="en-US" dirty="0"/>
              <a:t>)</a:t>
            </a:r>
            <a:endParaRPr lang="en-US"/>
          </a:p>
          <a:p>
            <a:pPr lvl="1"/>
            <a:r>
              <a:rPr lang="en-US"/>
              <a:t>Appear as witness at hearing, if called</a:t>
            </a:r>
          </a:p>
          <a:p>
            <a:pPr lvl="1"/>
            <a:r>
              <a:rPr lang="en-US"/>
              <a:t>Continue to provide supportive measures</a:t>
            </a:r>
          </a:p>
        </p:txBody>
      </p:sp>
    </p:spTree>
    <p:extLst>
      <p:ext uri="{BB962C8B-B14F-4D97-AF65-F5344CB8AC3E}">
        <p14:creationId xmlns:p14="http://schemas.microsoft.com/office/powerpoint/2010/main" val="2985565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2722A-EE3E-9167-2718-C2F5F4495293}"/>
              </a:ext>
            </a:extLst>
          </p:cNvPr>
          <p:cNvSpPr>
            <a:spLocks noGrp="1"/>
          </p:cNvSpPr>
          <p:nvPr>
            <p:ph type="title"/>
          </p:nvPr>
        </p:nvSpPr>
        <p:spPr/>
        <p:txBody>
          <a:bodyPr/>
          <a:lstStyle/>
          <a:p>
            <a:pPr algn="ctr"/>
            <a:r>
              <a:rPr lang="en-US" b="1"/>
              <a:t>Step 9: Hearing Committee’s Determination</a:t>
            </a:r>
          </a:p>
        </p:txBody>
      </p:sp>
      <p:sp>
        <p:nvSpPr>
          <p:cNvPr id="3" name="Content Placeholder 2">
            <a:extLst>
              <a:ext uri="{FF2B5EF4-FFF2-40B4-BE49-F238E27FC236}">
                <a16:creationId xmlns:a16="http://schemas.microsoft.com/office/drawing/2014/main" id="{EBB19D9F-14B0-74D5-FC1E-BD7A3070E6F2}"/>
              </a:ext>
            </a:extLst>
          </p:cNvPr>
          <p:cNvSpPr>
            <a:spLocks noGrp="1"/>
          </p:cNvSpPr>
          <p:nvPr>
            <p:ph idx="1"/>
          </p:nvPr>
        </p:nvSpPr>
        <p:spPr/>
        <p:txBody>
          <a:bodyPr/>
          <a:lstStyle/>
          <a:p>
            <a:r>
              <a:rPr lang="en-US"/>
              <a:t>Title IX Coordinator/Investigator’s Role:</a:t>
            </a:r>
          </a:p>
          <a:p>
            <a:pPr lvl="1"/>
            <a:r>
              <a:rPr lang="en-US"/>
              <a:t>Note: Title IX Hearing Committee will issue Written Determination to parties and Hearing Committee Chair within 20 business days of hearing</a:t>
            </a:r>
            <a:endParaRPr lang="en-US" dirty="0"/>
          </a:p>
          <a:p>
            <a:pPr lvl="1"/>
            <a:r>
              <a:rPr lang="en-US"/>
              <a:t>Continue to provide supportive measures</a:t>
            </a:r>
          </a:p>
          <a:p>
            <a:pPr lvl="1"/>
            <a:r>
              <a:rPr lang="en-US"/>
              <a:t>Refer process questions to Hearing Committee Chair</a:t>
            </a:r>
          </a:p>
          <a:p>
            <a:pPr lvl="1"/>
            <a:r>
              <a:rPr lang="en-US"/>
              <a:t>Do not consult with Hearing Committee members</a:t>
            </a:r>
          </a:p>
        </p:txBody>
      </p:sp>
    </p:spTree>
    <p:extLst>
      <p:ext uri="{BB962C8B-B14F-4D97-AF65-F5344CB8AC3E}">
        <p14:creationId xmlns:p14="http://schemas.microsoft.com/office/powerpoint/2010/main" val="1098256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2722A-EE3E-9167-2718-C2F5F4495293}"/>
              </a:ext>
            </a:extLst>
          </p:cNvPr>
          <p:cNvSpPr>
            <a:spLocks noGrp="1"/>
          </p:cNvSpPr>
          <p:nvPr>
            <p:ph type="title"/>
          </p:nvPr>
        </p:nvSpPr>
        <p:spPr/>
        <p:txBody>
          <a:bodyPr/>
          <a:lstStyle/>
          <a:p>
            <a:pPr algn="ctr"/>
            <a:r>
              <a:rPr lang="en-US" b="1"/>
              <a:t>Step 10: Appeal</a:t>
            </a:r>
          </a:p>
        </p:txBody>
      </p:sp>
      <p:sp>
        <p:nvSpPr>
          <p:cNvPr id="3" name="Content Placeholder 2">
            <a:extLst>
              <a:ext uri="{FF2B5EF4-FFF2-40B4-BE49-F238E27FC236}">
                <a16:creationId xmlns:a16="http://schemas.microsoft.com/office/drawing/2014/main" id="{EBB19D9F-14B0-74D5-FC1E-BD7A3070E6F2}"/>
              </a:ext>
            </a:extLst>
          </p:cNvPr>
          <p:cNvSpPr>
            <a:spLocks noGrp="1"/>
          </p:cNvSpPr>
          <p:nvPr>
            <p:ph idx="1"/>
          </p:nvPr>
        </p:nvSpPr>
        <p:spPr/>
        <p:txBody>
          <a:bodyPr/>
          <a:lstStyle/>
          <a:p>
            <a:r>
              <a:rPr lang="en-US"/>
              <a:t>Title IX Coordinator/Investigator’s Role:</a:t>
            </a:r>
          </a:p>
          <a:p>
            <a:pPr lvl="1"/>
            <a:r>
              <a:rPr lang="en-US"/>
              <a:t>Note: Parties have 5 business days to submit appeal to Hearing Committee Chair</a:t>
            </a:r>
            <a:endParaRPr lang="en-US" dirty="0"/>
          </a:p>
          <a:p>
            <a:pPr lvl="1"/>
            <a:r>
              <a:rPr lang="en-US"/>
              <a:t>Continue to provide supportive measures</a:t>
            </a:r>
          </a:p>
          <a:p>
            <a:pPr lvl="1"/>
            <a:r>
              <a:rPr lang="en-US"/>
              <a:t>Refer process questions to Hearing Committee Chair</a:t>
            </a:r>
          </a:p>
          <a:p>
            <a:pPr lvl="1"/>
            <a:r>
              <a:rPr lang="en-US"/>
              <a:t>Do not consult with parties concerning their appeal or with Appeal Committee members</a:t>
            </a:r>
          </a:p>
        </p:txBody>
      </p:sp>
    </p:spTree>
    <p:extLst>
      <p:ext uri="{BB962C8B-B14F-4D97-AF65-F5344CB8AC3E}">
        <p14:creationId xmlns:p14="http://schemas.microsoft.com/office/powerpoint/2010/main" val="3803778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2722A-EE3E-9167-2718-C2F5F4495293}"/>
              </a:ext>
            </a:extLst>
          </p:cNvPr>
          <p:cNvSpPr>
            <a:spLocks noGrp="1"/>
          </p:cNvSpPr>
          <p:nvPr>
            <p:ph type="title"/>
          </p:nvPr>
        </p:nvSpPr>
        <p:spPr/>
        <p:txBody>
          <a:bodyPr/>
          <a:lstStyle/>
          <a:p>
            <a:pPr algn="ctr"/>
            <a:r>
              <a:rPr lang="en-US" b="1"/>
              <a:t>Step 11: Appeal Committee’s </a:t>
            </a:r>
            <a:br>
              <a:rPr lang="en-US" b="1"/>
            </a:br>
            <a:r>
              <a:rPr lang="en-US" b="1"/>
              <a:t>Written Recommendation</a:t>
            </a:r>
          </a:p>
        </p:txBody>
      </p:sp>
      <p:sp>
        <p:nvSpPr>
          <p:cNvPr id="3" name="Content Placeholder 2">
            <a:extLst>
              <a:ext uri="{FF2B5EF4-FFF2-40B4-BE49-F238E27FC236}">
                <a16:creationId xmlns:a16="http://schemas.microsoft.com/office/drawing/2014/main" id="{EBB19D9F-14B0-74D5-FC1E-BD7A3070E6F2}"/>
              </a:ext>
            </a:extLst>
          </p:cNvPr>
          <p:cNvSpPr>
            <a:spLocks noGrp="1"/>
          </p:cNvSpPr>
          <p:nvPr>
            <p:ph idx="1"/>
          </p:nvPr>
        </p:nvSpPr>
        <p:spPr/>
        <p:txBody>
          <a:bodyPr/>
          <a:lstStyle/>
          <a:p>
            <a:r>
              <a:rPr lang="en-US"/>
              <a:t>Title IX Coordinator/Investigator’s Role:</a:t>
            </a:r>
          </a:p>
          <a:p>
            <a:pPr lvl="1"/>
            <a:r>
              <a:rPr lang="en-US"/>
              <a:t>Note: Appeal Committee has 10 business days to after receipt of Appeal Packet from Hearing Committee Chair to submit Written Recommendation to Chancellor:</a:t>
            </a:r>
          </a:p>
          <a:p>
            <a:pPr lvl="2"/>
            <a:r>
              <a:rPr lang="en-US"/>
              <a:t>Appeal not supported by evidence, and affirm Hearing Committee; or</a:t>
            </a:r>
          </a:p>
          <a:p>
            <a:pPr lvl="2"/>
            <a:r>
              <a:rPr lang="en-US"/>
              <a:t>Appeal is supported by evidence, and</a:t>
            </a:r>
          </a:p>
          <a:p>
            <a:pPr lvl="3"/>
            <a:r>
              <a:rPr lang="en-US"/>
              <a:t>Overturn Hearing Committee; or</a:t>
            </a:r>
          </a:p>
          <a:p>
            <a:pPr lvl="3"/>
            <a:r>
              <a:rPr lang="en-US"/>
              <a:t>Confirm Hearing Committee finding, but modify sanctions or remedial measures</a:t>
            </a:r>
          </a:p>
          <a:p>
            <a:pPr lvl="1"/>
            <a:r>
              <a:rPr lang="en-US"/>
              <a:t>Continue to provide supportive measures.</a:t>
            </a:r>
          </a:p>
          <a:p>
            <a:pPr lvl="1"/>
            <a:r>
              <a:rPr lang="en-US"/>
              <a:t>Refer process questions to Hearing Committee Chair</a:t>
            </a:r>
          </a:p>
          <a:p>
            <a:pPr lvl="1"/>
            <a:r>
              <a:rPr lang="en-US"/>
              <a:t>Do not consult with parties concerning their appeal or with Appeal Committee members</a:t>
            </a:r>
          </a:p>
        </p:txBody>
      </p:sp>
    </p:spTree>
    <p:extLst>
      <p:ext uri="{BB962C8B-B14F-4D97-AF65-F5344CB8AC3E}">
        <p14:creationId xmlns:p14="http://schemas.microsoft.com/office/powerpoint/2010/main" val="2445772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2722A-EE3E-9167-2718-C2F5F4495293}"/>
              </a:ext>
            </a:extLst>
          </p:cNvPr>
          <p:cNvSpPr>
            <a:spLocks noGrp="1"/>
          </p:cNvSpPr>
          <p:nvPr>
            <p:ph type="title"/>
          </p:nvPr>
        </p:nvSpPr>
        <p:spPr/>
        <p:txBody>
          <a:bodyPr/>
          <a:lstStyle/>
          <a:p>
            <a:pPr algn="ctr"/>
            <a:r>
              <a:rPr lang="en-US" b="1"/>
              <a:t>Step 12: Chancellor’s Final Decision</a:t>
            </a:r>
          </a:p>
        </p:txBody>
      </p:sp>
      <p:sp>
        <p:nvSpPr>
          <p:cNvPr id="3" name="Content Placeholder 2">
            <a:extLst>
              <a:ext uri="{FF2B5EF4-FFF2-40B4-BE49-F238E27FC236}">
                <a16:creationId xmlns:a16="http://schemas.microsoft.com/office/drawing/2014/main" id="{EBB19D9F-14B0-74D5-FC1E-BD7A3070E6F2}"/>
              </a:ext>
            </a:extLst>
          </p:cNvPr>
          <p:cNvSpPr>
            <a:spLocks noGrp="1"/>
          </p:cNvSpPr>
          <p:nvPr>
            <p:ph idx="1"/>
          </p:nvPr>
        </p:nvSpPr>
        <p:spPr/>
        <p:txBody>
          <a:bodyPr/>
          <a:lstStyle/>
          <a:p>
            <a:r>
              <a:rPr lang="en-US"/>
              <a:t>Title IX Coordinator/Investigator’s Role:</a:t>
            </a:r>
          </a:p>
          <a:p>
            <a:pPr lvl="1"/>
            <a:r>
              <a:rPr lang="en-US"/>
              <a:t>Note: Chancellor has 10 business days to review Appeal Packet and Written Recommendation and issue Final Decision</a:t>
            </a:r>
            <a:endParaRPr lang="en-US" dirty="0"/>
          </a:p>
          <a:p>
            <a:pPr lvl="1"/>
            <a:r>
              <a:rPr lang="en-US"/>
              <a:t>Continue to provide supportive measures</a:t>
            </a:r>
          </a:p>
          <a:p>
            <a:pPr lvl="1"/>
            <a:r>
              <a:rPr lang="en-US"/>
              <a:t>Refer process questions to Hearing Committee Chair</a:t>
            </a:r>
          </a:p>
          <a:p>
            <a:pPr lvl="1"/>
            <a:r>
              <a:rPr lang="en-US"/>
              <a:t>Do not consult with parties concerning their appeal or with Chancellor</a:t>
            </a:r>
          </a:p>
        </p:txBody>
      </p:sp>
    </p:spTree>
    <p:extLst>
      <p:ext uri="{BB962C8B-B14F-4D97-AF65-F5344CB8AC3E}">
        <p14:creationId xmlns:p14="http://schemas.microsoft.com/office/powerpoint/2010/main" val="853019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2722A-EE3E-9167-2718-C2F5F4495293}"/>
              </a:ext>
            </a:extLst>
          </p:cNvPr>
          <p:cNvSpPr>
            <a:spLocks noGrp="1"/>
          </p:cNvSpPr>
          <p:nvPr>
            <p:ph type="title"/>
          </p:nvPr>
        </p:nvSpPr>
        <p:spPr/>
        <p:txBody>
          <a:bodyPr/>
          <a:lstStyle/>
          <a:p>
            <a:pPr algn="ctr"/>
            <a:r>
              <a:rPr lang="en-US" b="1"/>
              <a:t>Step 13: Aftermath</a:t>
            </a:r>
          </a:p>
        </p:txBody>
      </p:sp>
      <p:sp>
        <p:nvSpPr>
          <p:cNvPr id="3" name="Content Placeholder 2">
            <a:extLst>
              <a:ext uri="{FF2B5EF4-FFF2-40B4-BE49-F238E27FC236}">
                <a16:creationId xmlns:a16="http://schemas.microsoft.com/office/drawing/2014/main" id="{EBB19D9F-14B0-74D5-FC1E-BD7A3070E6F2}"/>
              </a:ext>
            </a:extLst>
          </p:cNvPr>
          <p:cNvSpPr>
            <a:spLocks noGrp="1"/>
          </p:cNvSpPr>
          <p:nvPr>
            <p:ph idx="1"/>
          </p:nvPr>
        </p:nvSpPr>
        <p:spPr/>
        <p:txBody>
          <a:bodyPr/>
          <a:lstStyle/>
          <a:p>
            <a:r>
              <a:rPr lang="en-US"/>
              <a:t>Title IX Coordinator/Investigator’s Role:</a:t>
            </a:r>
          </a:p>
          <a:p>
            <a:pPr lvl="1"/>
            <a:r>
              <a:rPr lang="en-US"/>
              <a:t>Coordinate enforcement with campus administrators</a:t>
            </a:r>
            <a:endParaRPr lang="en-US" dirty="0"/>
          </a:p>
          <a:p>
            <a:pPr lvl="1"/>
            <a:r>
              <a:rPr lang="en-US"/>
              <a:t>Continue to provide supportive measures</a:t>
            </a:r>
          </a:p>
          <a:p>
            <a:pPr lvl="1"/>
            <a:r>
              <a:rPr lang="en-US"/>
              <a:t>Collect all documents and ensure retention for 7 years</a:t>
            </a:r>
          </a:p>
        </p:txBody>
      </p:sp>
    </p:spTree>
    <p:extLst>
      <p:ext uri="{BB962C8B-B14F-4D97-AF65-F5344CB8AC3E}">
        <p14:creationId xmlns:p14="http://schemas.microsoft.com/office/powerpoint/2010/main" val="1830921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950BC8-A546-62F4-A5B6-DD9EBBB37121}"/>
              </a:ext>
            </a:extLst>
          </p:cNvPr>
          <p:cNvSpPr>
            <a:spLocks noGrp="1"/>
          </p:cNvSpPr>
          <p:nvPr>
            <p:ph idx="1"/>
          </p:nvPr>
        </p:nvSpPr>
        <p:spPr/>
        <p:txBody>
          <a:bodyPr/>
          <a:lstStyle/>
          <a:p>
            <a:pPr marL="0" indent="0" algn="ctr">
              <a:buNone/>
            </a:pPr>
            <a:r>
              <a:rPr kumimoji="0" lang="en-US" sz="4800" b="0" i="0" u="none" strike="noStrike" kern="1200" cap="none" spc="0" normalizeH="0" baseline="0" noProof="0" dirty="0">
                <a:ln>
                  <a:noFill/>
                </a:ln>
                <a:solidFill>
                  <a:srgbClr val="FFFFFF"/>
                </a:solidFill>
                <a:effectLst/>
                <a:uLnTx/>
                <a:uFillTx/>
                <a:latin typeface="Aptos Display" panose="02110004020202020204"/>
                <a:ea typeface="+mj-ea"/>
                <a:cs typeface="+mj-cs"/>
              </a:rPr>
              <a:t>ASU System Title IX</a:t>
            </a:r>
            <a:br>
              <a:rPr kumimoji="0" lang="en-US" sz="4800" b="0" i="0" u="none" strike="noStrike" kern="1200" cap="none" spc="0" normalizeH="0" baseline="0" noProof="0" dirty="0">
                <a:ln>
                  <a:noFill/>
                </a:ln>
                <a:solidFill>
                  <a:srgbClr val="FFFFFF"/>
                </a:solidFill>
                <a:effectLst/>
                <a:uLnTx/>
                <a:uFillTx/>
                <a:latin typeface="Aptos Display" panose="02110004020202020204"/>
                <a:ea typeface="+mj-ea"/>
                <a:cs typeface="+mj-cs"/>
              </a:rPr>
            </a:br>
            <a:r>
              <a:rPr kumimoji="0" lang="en-US" sz="4800" b="0" i="0" u="none" strike="noStrike" kern="1200" cap="none" spc="0" normalizeH="0" baseline="0" noProof="0" dirty="0">
                <a:ln>
                  <a:noFill/>
                </a:ln>
                <a:solidFill>
                  <a:srgbClr val="FFFFFF"/>
                </a:solidFill>
                <a:effectLst/>
                <a:uLnTx/>
                <a:uFillTx/>
                <a:latin typeface="Aptos Display" panose="02110004020202020204"/>
                <a:ea typeface="+mj-ea"/>
                <a:cs typeface="+mj-cs"/>
              </a:rPr>
              <a:t>Other Sex-Based Discrimination</a:t>
            </a:r>
            <a:br>
              <a:rPr kumimoji="0" lang="en-US" sz="4800" b="0" i="0" u="none" strike="noStrike" kern="1200" cap="none" spc="0" normalizeH="0" baseline="0" noProof="0" dirty="0">
                <a:ln>
                  <a:noFill/>
                </a:ln>
                <a:solidFill>
                  <a:srgbClr val="FFFFFF"/>
                </a:solidFill>
                <a:effectLst/>
                <a:uLnTx/>
                <a:uFillTx/>
                <a:latin typeface="Aptos Display" panose="02110004020202020204"/>
                <a:ea typeface="+mj-ea"/>
                <a:cs typeface="+mj-cs"/>
              </a:rPr>
            </a:br>
            <a:r>
              <a:rPr kumimoji="0" lang="en-US" sz="4800" b="0" i="0" u="none" strike="noStrike" kern="1200" cap="none" spc="0" normalizeH="0" baseline="0" noProof="0" dirty="0">
                <a:ln>
                  <a:noFill/>
                </a:ln>
                <a:solidFill>
                  <a:srgbClr val="FFFFFF"/>
                </a:solidFill>
                <a:effectLst/>
                <a:uLnTx/>
                <a:uFillTx/>
                <a:latin typeface="Aptos Display" panose="02110004020202020204"/>
                <a:ea typeface="+mj-ea"/>
                <a:cs typeface="+mj-cs"/>
              </a:rPr>
              <a:t>Grievance Procedure</a:t>
            </a:r>
            <a:endParaRPr lang="en-US" dirty="0"/>
          </a:p>
        </p:txBody>
      </p:sp>
    </p:spTree>
    <p:extLst>
      <p:ext uri="{BB962C8B-B14F-4D97-AF65-F5344CB8AC3E}">
        <p14:creationId xmlns:p14="http://schemas.microsoft.com/office/powerpoint/2010/main" val="28037711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20847-97D5-E398-6B6D-DCBE256275F3}"/>
              </a:ext>
            </a:extLst>
          </p:cNvPr>
          <p:cNvSpPr>
            <a:spLocks noGrp="1"/>
          </p:cNvSpPr>
          <p:nvPr>
            <p:ph type="title"/>
          </p:nvPr>
        </p:nvSpPr>
        <p:spPr/>
        <p:txBody>
          <a:bodyPr/>
          <a:lstStyle/>
          <a:p>
            <a:pPr algn="ctr"/>
            <a:r>
              <a:rPr lang="en-US" b="1"/>
              <a:t>Grievance Issues</a:t>
            </a:r>
          </a:p>
        </p:txBody>
      </p:sp>
      <p:sp>
        <p:nvSpPr>
          <p:cNvPr id="3" name="Content Placeholder 2">
            <a:extLst>
              <a:ext uri="{FF2B5EF4-FFF2-40B4-BE49-F238E27FC236}">
                <a16:creationId xmlns:a16="http://schemas.microsoft.com/office/drawing/2014/main" id="{B470B719-8C04-FD7F-5FAC-8D6FD6283FC4}"/>
              </a:ext>
            </a:extLst>
          </p:cNvPr>
          <p:cNvSpPr>
            <a:spLocks noGrp="1"/>
          </p:cNvSpPr>
          <p:nvPr>
            <p:ph idx="1"/>
          </p:nvPr>
        </p:nvSpPr>
        <p:spPr/>
        <p:txBody>
          <a:bodyPr/>
          <a:lstStyle/>
          <a:p>
            <a:r>
              <a:rPr lang="en-US"/>
              <a:t>Catchall when SHD does not apply: </a:t>
            </a:r>
          </a:p>
          <a:p>
            <a:pPr lvl="1"/>
            <a:r>
              <a:rPr lang="en-US"/>
              <a:t>Allegations of sex-based discrimination other than “Sexual Harassment Discrimination</a:t>
            </a:r>
            <a:r>
              <a:rPr lang="en-US" dirty="0"/>
              <a:t>”</a:t>
            </a:r>
            <a:endParaRPr lang="en-US"/>
          </a:p>
          <a:p>
            <a:pPr lvl="1"/>
            <a:r>
              <a:rPr lang="en-US"/>
              <a:t>Allegations of “Sexual Harassment Discrimination” occurring outside of SHD jurisdiction</a:t>
            </a:r>
          </a:p>
          <a:p>
            <a:pPr lvl="1"/>
            <a:r>
              <a:rPr lang="en-US"/>
              <a:t>Allegations of retaliation reporting or participating in a claim of sex-based discrimination </a:t>
            </a:r>
          </a:p>
          <a:p>
            <a:pPr lvl="1"/>
            <a:r>
              <a:rPr lang="en-US"/>
              <a:t>Allegations of any activity prohibited by 34 CFR § 106.31(b</a:t>
            </a:r>
            <a:r>
              <a:rPr lang="en-US" dirty="0"/>
              <a:t>)</a:t>
            </a:r>
            <a:endParaRPr lang="en-US"/>
          </a:p>
        </p:txBody>
      </p:sp>
    </p:spTree>
    <p:extLst>
      <p:ext uri="{BB962C8B-B14F-4D97-AF65-F5344CB8AC3E}">
        <p14:creationId xmlns:p14="http://schemas.microsoft.com/office/powerpoint/2010/main" val="3658615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2C7C71-3AB3-A014-611D-8F2CC4F7769E}"/>
              </a:ext>
            </a:extLst>
          </p:cNvPr>
          <p:cNvPicPr>
            <a:picLocks noChangeAspect="1"/>
          </p:cNvPicPr>
          <p:nvPr/>
        </p:nvPicPr>
        <p:blipFill>
          <a:blip r:embed="rId2"/>
          <a:stretch>
            <a:fillRect/>
          </a:stretch>
        </p:blipFill>
        <p:spPr>
          <a:xfrm>
            <a:off x="757237" y="300037"/>
            <a:ext cx="10677525" cy="6257925"/>
          </a:xfrm>
          <a:prstGeom prst="rect">
            <a:avLst/>
          </a:prstGeom>
        </p:spPr>
      </p:pic>
    </p:spTree>
    <p:extLst>
      <p:ext uri="{BB962C8B-B14F-4D97-AF65-F5344CB8AC3E}">
        <p14:creationId xmlns:p14="http://schemas.microsoft.com/office/powerpoint/2010/main" val="2702424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365B36-F7C7-3F6C-52FD-BFCD71F76342}"/>
              </a:ext>
            </a:extLst>
          </p:cNvPr>
          <p:cNvSpPr>
            <a:spLocks noGrp="1"/>
          </p:cNvSpPr>
          <p:nvPr>
            <p:ph type="title"/>
          </p:nvPr>
        </p:nvSpPr>
        <p:spPr/>
        <p:txBody>
          <a:bodyPr/>
          <a:lstStyle/>
          <a:p>
            <a:pPr algn="ctr"/>
            <a:r>
              <a:rPr lang="en-US" b="1"/>
              <a:t>Step 1: Report</a:t>
            </a:r>
          </a:p>
        </p:txBody>
      </p:sp>
      <p:sp>
        <p:nvSpPr>
          <p:cNvPr id="5" name="Content Placeholder 4">
            <a:extLst>
              <a:ext uri="{FF2B5EF4-FFF2-40B4-BE49-F238E27FC236}">
                <a16:creationId xmlns:a16="http://schemas.microsoft.com/office/drawing/2014/main" id="{7D76E2DF-2D6B-F77B-27D5-785C51D08FC6}"/>
              </a:ext>
            </a:extLst>
          </p:cNvPr>
          <p:cNvSpPr>
            <a:spLocks noGrp="1"/>
          </p:cNvSpPr>
          <p:nvPr>
            <p:ph idx="1"/>
          </p:nvPr>
        </p:nvSpPr>
        <p:spPr/>
        <p:txBody>
          <a:bodyPr>
            <a:normAutofit/>
          </a:bodyPr>
          <a:lstStyle/>
          <a:p>
            <a:r>
              <a:rPr lang="en-US"/>
              <a:t>Policy Requirements:</a:t>
            </a:r>
          </a:p>
          <a:p>
            <a:pPr marL="914400" lvl="1" indent="-457200">
              <a:buFont typeface="+mj-lt"/>
              <a:buAutoNum type="arabicPeriod"/>
            </a:pPr>
            <a:r>
              <a:rPr lang="en-US"/>
              <a:t>Contact – 2 business days</a:t>
            </a:r>
          </a:p>
          <a:p>
            <a:pPr marL="914400" lvl="1" indent="-457200">
              <a:buFont typeface="+mj-lt"/>
              <a:buAutoNum type="arabicPeriod"/>
            </a:pPr>
            <a:r>
              <a:rPr lang="en-US"/>
              <a:t>Notify – Supportive Measures</a:t>
            </a:r>
          </a:p>
          <a:p>
            <a:pPr marL="914400" lvl="1" indent="-457200">
              <a:buFont typeface="+mj-lt"/>
              <a:buAutoNum type="arabicPeriod"/>
            </a:pPr>
            <a:r>
              <a:rPr lang="en-US"/>
              <a:t>Inform – Formal Complaint </a:t>
            </a:r>
            <a:r>
              <a:rPr lang="en-US" dirty="0"/>
              <a:t>Process</a:t>
            </a:r>
          </a:p>
          <a:p>
            <a:pPr marL="914400" lvl="1" indent="-457200">
              <a:buFont typeface="+mj-lt"/>
              <a:buAutoNum type="arabicPeriod"/>
            </a:pPr>
            <a:r>
              <a:rPr lang="en-US"/>
              <a:t>Warn – </a:t>
            </a:r>
            <a:r>
              <a:rPr lang="en-US" dirty="0"/>
              <a:t>Code </a:t>
            </a:r>
            <a:r>
              <a:rPr lang="en-US"/>
              <a:t>of </a:t>
            </a:r>
            <a:r>
              <a:rPr lang="en-US" dirty="0"/>
              <a:t>Conduct</a:t>
            </a:r>
            <a:r>
              <a:rPr lang="en-US"/>
              <a:t>/</a:t>
            </a:r>
            <a:r>
              <a:rPr lang="en-US" dirty="0"/>
              <a:t>False Reports</a:t>
            </a:r>
            <a:endParaRPr lang="en-US"/>
          </a:p>
          <a:p>
            <a:pPr marL="914400" lvl="1" indent="-457200">
              <a:buFont typeface="+mj-lt"/>
              <a:buAutoNum type="arabicPeriod"/>
            </a:pPr>
            <a:endParaRPr lang="en-US"/>
          </a:p>
          <a:p>
            <a:r>
              <a:rPr lang="en-US"/>
              <a:t>Other Actions: Analyze and discuss jurisdictional issues and other procedures, as appropriate, with Complainant</a:t>
            </a:r>
          </a:p>
        </p:txBody>
      </p:sp>
    </p:spTree>
    <p:extLst>
      <p:ext uri="{BB962C8B-B14F-4D97-AF65-F5344CB8AC3E}">
        <p14:creationId xmlns:p14="http://schemas.microsoft.com/office/powerpoint/2010/main" val="1736503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5CA4EF-29C7-30E9-F14E-0C78AAA622B8}"/>
              </a:ext>
            </a:extLst>
          </p:cNvPr>
          <p:cNvPicPr>
            <a:picLocks noChangeAspect="1"/>
          </p:cNvPicPr>
          <p:nvPr/>
        </p:nvPicPr>
        <p:blipFill>
          <a:blip r:embed="rId2"/>
          <a:stretch>
            <a:fillRect/>
          </a:stretch>
        </p:blipFill>
        <p:spPr>
          <a:xfrm>
            <a:off x="871537" y="1233487"/>
            <a:ext cx="10448925" cy="4391025"/>
          </a:xfrm>
          <a:prstGeom prst="rect">
            <a:avLst/>
          </a:prstGeom>
        </p:spPr>
      </p:pic>
    </p:spTree>
    <p:extLst>
      <p:ext uri="{BB962C8B-B14F-4D97-AF65-F5344CB8AC3E}">
        <p14:creationId xmlns:p14="http://schemas.microsoft.com/office/powerpoint/2010/main" val="21258920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727D2-01A3-CBE2-83EF-4C2B6A3145E6}"/>
              </a:ext>
            </a:extLst>
          </p:cNvPr>
          <p:cNvSpPr>
            <a:spLocks noGrp="1"/>
          </p:cNvSpPr>
          <p:nvPr>
            <p:ph type="title"/>
          </p:nvPr>
        </p:nvSpPr>
        <p:spPr/>
        <p:txBody>
          <a:bodyPr/>
          <a:lstStyle/>
          <a:p>
            <a:pPr algn="ctr"/>
            <a:r>
              <a:rPr lang="en-US" b="1"/>
              <a:t>Grievance Issues (cont’d)</a:t>
            </a:r>
          </a:p>
        </p:txBody>
      </p:sp>
      <p:sp>
        <p:nvSpPr>
          <p:cNvPr id="3" name="Content Placeholder 2">
            <a:extLst>
              <a:ext uri="{FF2B5EF4-FFF2-40B4-BE49-F238E27FC236}">
                <a16:creationId xmlns:a16="http://schemas.microsoft.com/office/drawing/2014/main" id="{1637D36F-B0CC-93F7-66F6-3882EE459D14}"/>
              </a:ext>
            </a:extLst>
          </p:cNvPr>
          <p:cNvSpPr>
            <a:spLocks noGrp="1"/>
          </p:cNvSpPr>
          <p:nvPr>
            <p:ph idx="1"/>
          </p:nvPr>
        </p:nvSpPr>
        <p:spPr/>
        <p:txBody>
          <a:bodyPr/>
          <a:lstStyle/>
          <a:p>
            <a:r>
              <a:rPr lang="en-US"/>
              <a:t>Limitations:</a:t>
            </a:r>
          </a:p>
          <a:p>
            <a:pPr lvl="1"/>
            <a:r>
              <a:rPr lang="en-US"/>
              <a:t>Allegations subject to SDH</a:t>
            </a:r>
            <a:endParaRPr lang="en-US" dirty="0"/>
          </a:p>
          <a:p>
            <a:pPr lvl="1"/>
            <a:r>
              <a:rPr lang="en-US"/>
              <a:t>Alleged C was not participating or attempting to participate in an education program or activity of the institution</a:t>
            </a:r>
          </a:p>
          <a:p>
            <a:pPr lvl="1"/>
            <a:r>
              <a:rPr lang="en-US"/>
              <a:t>Allegations of actions permitted by 34 CFR § 106.14</a:t>
            </a:r>
          </a:p>
          <a:p>
            <a:pPr lvl="2"/>
            <a:r>
              <a:rPr lang="en-US"/>
              <a:t>Fraternities/Sororities</a:t>
            </a:r>
          </a:p>
          <a:p>
            <a:pPr lvl="2"/>
            <a:r>
              <a:rPr lang="en-US"/>
              <a:t>YMCA, YWCA, Girl Scouts, Boy Scouts, Camp Fire Girls</a:t>
            </a:r>
          </a:p>
          <a:p>
            <a:pPr lvl="2"/>
            <a:r>
              <a:rPr lang="en-US"/>
              <a:t>Voluntary youth service organizations (non-profits for members under 19)</a:t>
            </a:r>
          </a:p>
        </p:txBody>
      </p:sp>
    </p:spTree>
    <p:extLst>
      <p:ext uri="{BB962C8B-B14F-4D97-AF65-F5344CB8AC3E}">
        <p14:creationId xmlns:p14="http://schemas.microsoft.com/office/powerpoint/2010/main" val="11620903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5C0E5-EE1A-1307-34CB-7C164B388228}"/>
              </a:ext>
            </a:extLst>
          </p:cNvPr>
          <p:cNvSpPr>
            <a:spLocks noGrp="1"/>
          </p:cNvSpPr>
          <p:nvPr>
            <p:ph type="title"/>
          </p:nvPr>
        </p:nvSpPr>
        <p:spPr/>
        <p:txBody>
          <a:bodyPr/>
          <a:lstStyle/>
          <a:p>
            <a:pPr algn="ctr"/>
            <a:r>
              <a:rPr lang="en-US" b="1"/>
              <a:t>Screening</a:t>
            </a:r>
          </a:p>
        </p:txBody>
      </p:sp>
      <p:sp>
        <p:nvSpPr>
          <p:cNvPr id="3" name="Content Placeholder 2">
            <a:extLst>
              <a:ext uri="{FF2B5EF4-FFF2-40B4-BE49-F238E27FC236}">
                <a16:creationId xmlns:a16="http://schemas.microsoft.com/office/drawing/2014/main" id="{F6CC5D7F-4110-CB8D-B065-42CCB246067E}"/>
              </a:ext>
            </a:extLst>
          </p:cNvPr>
          <p:cNvSpPr>
            <a:spLocks noGrp="1"/>
          </p:cNvSpPr>
          <p:nvPr>
            <p:ph idx="1"/>
          </p:nvPr>
        </p:nvSpPr>
        <p:spPr/>
        <p:txBody>
          <a:bodyPr/>
          <a:lstStyle/>
          <a:p>
            <a:r>
              <a:rPr lang="en-US"/>
              <a:t>The only other significant difference from the SHD is that the Title IX Coordinator’s screening function (immediately following the Notice of Allegations) is limited to determining whether the Formal Complaint is </a:t>
            </a:r>
            <a:r>
              <a:rPr lang="en-US" err="1"/>
              <a:t>grievable</a:t>
            </a:r>
            <a:r>
              <a:rPr lang="en-US"/>
              <a:t> under the OSBD</a:t>
            </a:r>
          </a:p>
        </p:txBody>
      </p:sp>
    </p:spTree>
    <p:extLst>
      <p:ext uri="{BB962C8B-B14F-4D97-AF65-F5344CB8AC3E}">
        <p14:creationId xmlns:p14="http://schemas.microsoft.com/office/powerpoint/2010/main" val="2748462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D011B-EC4E-1AF6-628F-B1B24B975223}"/>
              </a:ext>
            </a:extLst>
          </p:cNvPr>
          <p:cNvSpPr>
            <a:spLocks noGrp="1"/>
          </p:cNvSpPr>
          <p:nvPr>
            <p:ph type="title"/>
          </p:nvPr>
        </p:nvSpPr>
        <p:spPr/>
        <p:txBody>
          <a:bodyPr/>
          <a:lstStyle/>
          <a:p>
            <a:pPr algn="ctr"/>
            <a:r>
              <a:rPr lang="en-US" b="1"/>
              <a:t>Investigation Through Appeal</a:t>
            </a:r>
          </a:p>
        </p:txBody>
      </p:sp>
      <p:sp>
        <p:nvSpPr>
          <p:cNvPr id="3" name="Content Placeholder 2">
            <a:extLst>
              <a:ext uri="{FF2B5EF4-FFF2-40B4-BE49-F238E27FC236}">
                <a16:creationId xmlns:a16="http://schemas.microsoft.com/office/drawing/2014/main" id="{E22815E4-629E-F819-99C6-6971F8F7F09C}"/>
              </a:ext>
            </a:extLst>
          </p:cNvPr>
          <p:cNvSpPr>
            <a:spLocks noGrp="1"/>
          </p:cNvSpPr>
          <p:nvPr>
            <p:ph idx="1"/>
          </p:nvPr>
        </p:nvSpPr>
        <p:spPr/>
        <p:txBody>
          <a:bodyPr/>
          <a:lstStyle/>
          <a:p>
            <a:r>
              <a:rPr lang="en-US"/>
              <a:t>All remaining aspects of the OSBD (investigation, informal resolution, hearing, appeal) follow the same procedures as the SHD </a:t>
            </a:r>
          </a:p>
        </p:txBody>
      </p:sp>
    </p:spTree>
    <p:extLst>
      <p:ext uri="{BB962C8B-B14F-4D97-AF65-F5344CB8AC3E}">
        <p14:creationId xmlns:p14="http://schemas.microsoft.com/office/powerpoint/2010/main" val="1722764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ED6A7-4918-8798-D867-F7295A672E85}"/>
              </a:ext>
            </a:extLst>
          </p:cNvPr>
          <p:cNvSpPr>
            <a:spLocks noGrp="1"/>
          </p:cNvSpPr>
          <p:nvPr>
            <p:ph type="title"/>
          </p:nvPr>
        </p:nvSpPr>
        <p:spPr/>
        <p:txBody>
          <a:bodyPr/>
          <a:lstStyle/>
          <a:p>
            <a:pPr algn="ctr"/>
            <a:r>
              <a:rPr lang="en-US" b="1"/>
              <a:t>Step 1: Report (cont’d)</a:t>
            </a:r>
          </a:p>
        </p:txBody>
      </p:sp>
      <p:sp>
        <p:nvSpPr>
          <p:cNvPr id="3" name="Content Placeholder 2">
            <a:extLst>
              <a:ext uri="{FF2B5EF4-FFF2-40B4-BE49-F238E27FC236}">
                <a16:creationId xmlns:a16="http://schemas.microsoft.com/office/drawing/2014/main" id="{BDD78D12-2798-2F15-FEF2-13A00C929AF4}"/>
              </a:ext>
            </a:extLst>
          </p:cNvPr>
          <p:cNvSpPr>
            <a:spLocks noGrp="1"/>
          </p:cNvSpPr>
          <p:nvPr>
            <p:ph idx="1"/>
          </p:nvPr>
        </p:nvSpPr>
        <p:spPr/>
        <p:txBody>
          <a:bodyPr/>
          <a:lstStyle/>
          <a:p>
            <a:r>
              <a:rPr lang="en-US"/>
              <a:t>Question 1: Does the report involve an alleged victim who was participating or attempting to participate in our education program or activity?</a:t>
            </a:r>
          </a:p>
          <a:p>
            <a:pPr lvl="1"/>
            <a:r>
              <a:rPr lang="en-US"/>
              <a:t>If Yes: Go to Question 2</a:t>
            </a:r>
            <a:endParaRPr lang="en-US" dirty="0"/>
          </a:p>
          <a:p>
            <a:pPr lvl="1"/>
            <a:r>
              <a:rPr lang="en-US"/>
              <a:t>If No: </a:t>
            </a:r>
          </a:p>
          <a:p>
            <a:pPr lvl="2"/>
            <a:r>
              <a:rPr lang="en-US"/>
              <a:t>Explain to Complainant allegations are outside of our Title IX jurisdiction</a:t>
            </a:r>
          </a:p>
          <a:p>
            <a:pPr lvl="2"/>
            <a:r>
              <a:rPr lang="en-US"/>
              <a:t>Offer any support or resources you can, which can include assistance with referring the matter to student conduct or assisting with reporting to local police</a:t>
            </a:r>
          </a:p>
        </p:txBody>
      </p:sp>
    </p:spTree>
    <p:extLst>
      <p:ext uri="{BB962C8B-B14F-4D97-AF65-F5344CB8AC3E}">
        <p14:creationId xmlns:p14="http://schemas.microsoft.com/office/powerpoint/2010/main" val="1027236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ED6A7-4918-8798-D867-F7295A672E85}"/>
              </a:ext>
            </a:extLst>
          </p:cNvPr>
          <p:cNvSpPr>
            <a:spLocks noGrp="1"/>
          </p:cNvSpPr>
          <p:nvPr>
            <p:ph type="title"/>
          </p:nvPr>
        </p:nvSpPr>
        <p:spPr/>
        <p:txBody>
          <a:bodyPr/>
          <a:lstStyle/>
          <a:p>
            <a:pPr algn="ctr"/>
            <a:r>
              <a:rPr lang="en-US" b="1"/>
              <a:t>Step 1: Report (cont’d)</a:t>
            </a:r>
          </a:p>
        </p:txBody>
      </p:sp>
      <p:sp>
        <p:nvSpPr>
          <p:cNvPr id="3" name="Content Placeholder 2">
            <a:extLst>
              <a:ext uri="{FF2B5EF4-FFF2-40B4-BE49-F238E27FC236}">
                <a16:creationId xmlns:a16="http://schemas.microsoft.com/office/drawing/2014/main" id="{BDD78D12-2798-2F15-FEF2-13A00C929AF4}"/>
              </a:ext>
            </a:extLst>
          </p:cNvPr>
          <p:cNvSpPr>
            <a:spLocks noGrp="1"/>
          </p:cNvSpPr>
          <p:nvPr>
            <p:ph idx="1"/>
          </p:nvPr>
        </p:nvSpPr>
        <p:spPr/>
        <p:txBody>
          <a:bodyPr/>
          <a:lstStyle/>
          <a:p>
            <a:r>
              <a:rPr lang="en-US"/>
              <a:t>Question 2: Does the report allege sex-based discrimination?</a:t>
            </a:r>
          </a:p>
          <a:p>
            <a:pPr lvl="1"/>
            <a:r>
              <a:rPr lang="en-US"/>
              <a:t>Use the broadest definition at this point</a:t>
            </a:r>
          </a:p>
          <a:p>
            <a:pPr lvl="1"/>
            <a:r>
              <a:rPr lang="en-US"/>
              <a:t>If Yes: Go to Question 3</a:t>
            </a:r>
          </a:p>
          <a:p>
            <a:pPr lvl="2"/>
            <a:r>
              <a:rPr lang="en-US"/>
              <a:t>Need to identify which grievance procedure applies – Sexual Harassment Discrimination (SHD) or Other Sex-Based Discrimination (OSBD</a:t>
            </a:r>
            <a:r>
              <a:rPr lang="en-US" dirty="0"/>
              <a:t>)</a:t>
            </a:r>
            <a:endParaRPr lang="en-US"/>
          </a:p>
          <a:p>
            <a:pPr lvl="1"/>
            <a:r>
              <a:rPr lang="en-US"/>
              <a:t>If No: </a:t>
            </a:r>
          </a:p>
          <a:p>
            <a:pPr lvl="2"/>
            <a:r>
              <a:rPr lang="en-US"/>
              <a:t>Explain to Complainant neither sex discrimination procedure applies</a:t>
            </a:r>
          </a:p>
          <a:p>
            <a:pPr lvl="2"/>
            <a:r>
              <a:rPr lang="en-US"/>
              <a:t>Offer any support or resources you can, which can include assistance with referring the matter to student conduct or assisting with reporting to local police</a:t>
            </a:r>
          </a:p>
          <a:p>
            <a:pPr lvl="2"/>
            <a:endParaRPr lang="en-US"/>
          </a:p>
        </p:txBody>
      </p:sp>
    </p:spTree>
    <p:extLst>
      <p:ext uri="{BB962C8B-B14F-4D97-AF65-F5344CB8AC3E}">
        <p14:creationId xmlns:p14="http://schemas.microsoft.com/office/powerpoint/2010/main" val="2263320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ED6A7-4918-8798-D867-F7295A672E85}"/>
              </a:ext>
            </a:extLst>
          </p:cNvPr>
          <p:cNvSpPr>
            <a:spLocks noGrp="1"/>
          </p:cNvSpPr>
          <p:nvPr>
            <p:ph type="title"/>
          </p:nvPr>
        </p:nvSpPr>
        <p:spPr/>
        <p:txBody>
          <a:bodyPr/>
          <a:lstStyle/>
          <a:p>
            <a:pPr algn="ctr"/>
            <a:r>
              <a:rPr lang="en-US" b="1"/>
              <a:t>Step 1: Report (cont’d)</a:t>
            </a:r>
          </a:p>
        </p:txBody>
      </p:sp>
      <p:sp>
        <p:nvSpPr>
          <p:cNvPr id="3" name="Content Placeholder 2">
            <a:extLst>
              <a:ext uri="{FF2B5EF4-FFF2-40B4-BE49-F238E27FC236}">
                <a16:creationId xmlns:a16="http://schemas.microsoft.com/office/drawing/2014/main" id="{BDD78D12-2798-2F15-FEF2-13A00C929AF4}"/>
              </a:ext>
            </a:extLst>
          </p:cNvPr>
          <p:cNvSpPr>
            <a:spLocks noGrp="1"/>
          </p:cNvSpPr>
          <p:nvPr>
            <p:ph idx="1"/>
          </p:nvPr>
        </p:nvSpPr>
        <p:spPr/>
        <p:txBody>
          <a:bodyPr/>
          <a:lstStyle/>
          <a:p>
            <a:r>
              <a:rPr lang="en-US"/>
              <a:t>Question 3: Did the activity allegedly occur in the U.S.?</a:t>
            </a:r>
          </a:p>
          <a:p>
            <a:pPr lvl="1"/>
            <a:r>
              <a:rPr lang="en-US"/>
              <a:t>If Yes: Go to Question 4</a:t>
            </a:r>
            <a:endParaRPr lang="en-US" dirty="0"/>
          </a:p>
          <a:p>
            <a:pPr lvl="1"/>
            <a:r>
              <a:rPr lang="en-US"/>
              <a:t>If No: Use the OSBD</a:t>
            </a:r>
          </a:p>
        </p:txBody>
      </p:sp>
    </p:spTree>
    <p:extLst>
      <p:ext uri="{BB962C8B-B14F-4D97-AF65-F5344CB8AC3E}">
        <p14:creationId xmlns:p14="http://schemas.microsoft.com/office/powerpoint/2010/main" val="3918595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ED6A7-4918-8798-D867-F7295A672E85}"/>
              </a:ext>
            </a:extLst>
          </p:cNvPr>
          <p:cNvSpPr>
            <a:spLocks noGrp="1"/>
          </p:cNvSpPr>
          <p:nvPr>
            <p:ph type="title"/>
          </p:nvPr>
        </p:nvSpPr>
        <p:spPr/>
        <p:txBody>
          <a:bodyPr/>
          <a:lstStyle/>
          <a:p>
            <a:pPr algn="ctr"/>
            <a:r>
              <a:rPr lang="en-US" b="1"/>
              <a:t>Step 1: Report (cont’d)</a:t>
            </a:r>
          </a:p>
        </p:txBody>
      </p:sp>
      <p:sp>
        <p:nvSpPr>
          <p:cNvPr id="3" name="Content Placeholder 2">
            <a:extLst>
              <a:ext uri="{FF2B5EF4-FFF2-40B4-BE49-F238E27FC236}">
                <a16:creationId xmlns:a16="http://schemas.microsoft.com/office/drawing/2014/main" id="{BDD78D12-2798-2F15-FEF2-13A00C929AF4}"/>
              </a:ext>
            </a:extLst>
          </p:cNvPr>
          <p:cNvSpPr>
            <a:spLocks noGrp="1"/>
          </p:cNvSpPr>
          <p:nvPr>
            <p:ph idx="1"/>
          </p:nvPr>
        </p:nvSpPr>
        <p:spPr/>
        <p:txBody>
          <a:bodyPr/>
          <a:lstStyle/>
          <a:p>
            <a:r>
              <a:rPr lang="en-US"/>
              <a:t>Question 4: Did the activity allegedly occur in a location or under circumstances over which the campus exercises substantial control?</a:t>
            </a:r>
          </a:p>
          <a:p>
            <a:pPr lvl="1"/>
            <a:r>
              <a:rPr lang="en-US"/>
              <a:t>If Yes: Go to Question 5</a:t>
            </a:r>
            <a:endParaRPr lang="en-US" dirty="0"/>
          </a:p>
          <a:p>
            <a:pPr lvl="1"/>
            <a:r>
              <a:rPr lang="en-US"/>
              <a:t>If No: Use the OSBD</a:t>
            </a:r>
          </a:p>
        </p:txBody>
      </p:sp>
    </p:spTree>
    <p:extLst>
      <p:ext uri="{BB962C8B-B14F-4D97-AF65-F5344CB8AC3E}">
        <p14:creationId xmlns:p14="http://schemas.microsoft.com/office/powerpoint/2010/main" val="2733005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ED6A7-4918-8798-D867-F7295A672E85}"/>
              </a:ext>
            </a:extLst>
          </p:cNvPr>
          <p:cNvSpPr>
            <a:spLocks noGrp="1"/>
          </p:cNvSpPr>
          <p:nvPr>
            <p:ph type="title"/>
          </p:nvPr>
        </p:nvSpPr>
        <p:spPr/>
        <p:txBody>
          <a:bodyPr/>
          <a:lstStyle/>
          <a:p>
            <a:pPr algn="ctr"/>
            <a:r>
              <a:rPr lang="en-US" b="1"/>
              <a:t>Step 1: Report (cont’d)</a:t>
            </a:r>
          </a:p>
        </p:txBody>
      </p:sp>
      <p:sp>
        <p:nvSpPr>
          <p:cNvPr id="3" name="Content Placeholder 2">
            <a:extLst>
              <a:ext uri="{FF2B5EF4-FFF2-40B4-BE49-F238E27FC236}">
                <a16:creationId xmlns:a16="http://schemas.microsoft.com/office/drawing/2014/main" id="{BDD78D12-2798-2F15-FEF2-13A00C929AF4}"/>
              </a:ext>
            </a:extLst>
          </p:cNvPr>
          <p:cNvSpPr>
            <a:spLocks noGrp="1"/>
          </p:cNvSpPr>
          <p:nvPr>
            <p:ph idx="1"/>
          </p:nvPr>
        </p:nvSpPr>
        <p:spPr/>
        <p:txBody>
          <a:bodyPr/>
          <a:lstStyle/>
          <a:p>
            <a:r>
              <a:rPr lang="en-US" dirty="0"/>
              <a:t>Question 5: Does the alleged conduct meet the definition of “Sexual Harassment Discrimination” under SHD?</a:t>
            </a:r>
          </a:p>
          <a:p>
            <a:pPr lvl="1"/>
            <a:r>
              <a:rPr lang="en-US" dirty="0"/>
              <a:t>If Yes: Must use the SHD</a:t>
            </a:r>
          </a:p>
          <a:p>
            <a:pPr lvl="1"/>
            <a:r>
              <a:rPr lang="en-US" dirty="0"/>
              <a:t>If No: Must use the OSBD</a:t>
            </a:r>
          </a:p>
          <a:p>
            <a:pPr lvl="1"/>
            <a:r>
              <a:rPr lang="en-US" dirty="0"/>
              <a:t>If Close Call: </a:t>
            </a:r>
          </a:p>
          <a:p>
            <a:pPr lvl="2"/>
            <a:r>
              <a:rPr lang="en-US" dirty="0"/>
              <a:t>Use SHD, but explain to Complainant that you might have to dismiss their complaint after Notice of Allegations, but OSBD would then be available </a:t>
            </a:r>
          </a:p>
        </p:txBody>
      </p:sp>
    </p:spTree>
    <p:extLst>
      <p:ext uri="{BB962C8B-B14F-4D97-AF65-F5344CB8AC3E}">
        <p14:creationId xmlns:p14="http://schemas.microsoft.com/office/powerpoint/2010/main" val="2477625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7E354-9371-E1E0-4FEB-00B13EDA4020}"/>
              </a:ext>
            </a:extLst>
          </p:cNvPr>
          <p:cNvSpPr>
            <a:spLocks noGrp="1"/>
          </p:cNvSpPr>
          <p:nvPr>
            <p:ph type="title"/>
          </p:nvPr>
        </p:nvSpPr>
        <p:spPr/>
        <p:txBody>
          <a:bodyPr/>
          <a:lstStyle/>
          <a:p>
            <a:pPr algn="ctr"/>
            <a:r>
              <a:rPr lang="en-US" b="1"/>
              <a:t>Step 2: Formal Complaint</a:t>
            </a:r>
            <a:endParaRPr lang="en-US"/>
          </a:p>
        </p:txBody>
      </p:sp>
      <p:sp>
        <p:nvSpPr>
          <p:cNvPr id="3" name="Content Placeholder 2">
            <a:extLst>
              <a:ext uri="{FF2B5EF4-FFF2-40B4-BE49-F238E27FC236}">
                <a16:creationId xmlns:a16="http://schemas.microsoft.com/office/drawing/2014/main" id="{D02E8595-CB10-696F-11F8-50955C20A512}"/>
              </a:ext>
            </a:extLst>
          </p:cNvPr>
          <p:cNvSpPr>
            <a:spLocks noGrp="1"/>
          </p:cNvSpPr>
          <p:nvPr>
            <p:ph idx="1"/>
          </p:nvPr>
        </p:nvSpPr>
        <p:spPr/>
        <p:txBody>
          <a:bodyPr/>
          <a:lstStyle/>
          <a:p>
            <a:r>
              <a:rPr lang="en-US"/>
              <a:t>If Complainant files a Formal Complaint: Continue to Step 3</a:t>
            </a:r>
          </a:p>
          <a:p>
            <a:r>
              <a:rPr lang="en-US"/>
              <a:t>If Complainant decides not to file a Formal Complaint:</a:t>
            </a:r>
          </a:p>
          <a:p>
            <a:pPr lvl="1"/>
            <a:r>
              <a:rPr lang="en-US"/>
              <a:t>Assist the Complainant with continued supportive measures</a:t>
            </a:r>
          </a:p>
          <a:p>
            <a:pPr lvl="1"/>
            <a:r>
              <a:rPr lang="en-US"/>
              <a:t>Determine whether you will sign a Formal Complaint</a:t>
            </a:r>
          </a:p>
          <a:p>
            <a:pPr lvl="2"/>
            <a:r>
              <a:rPr lang="en-US"/>
              <a:t>Only sign if, based on the facts then available, failure to sign would be </a:t>
            </a:r>
            <a:r>
              <a:rPr lang="en-US" i="1"/>
              <a:t>clearly unreasonable</a:t>
            </a:r>
            <a:r>
              <a:rPr lang="en-US"/>
              <a:t> and would amount to </a:t>
            </a:r>
            <a:r>
              <a:rPr lang="en-US" i="1"/>
              <a:t>deliberate indifference</a:t>
            </a:r>
            <a:endParaRPr lang="en-US"/>
          </a:p>
          <a:p>
            <a:pPr lvl="2"/>
            <a:endParaRPr lang="en-US"/>
          </a:p>
        </p:txBody>
      </p:sp>
    </p:spTree>
    <p:extLst>
      <p:ext uri="{BB962C8B-B14F-4D97-AF65-F5344CB8AC3E}">
        <p14:creationId xmlns:p14="http://schemas.microsoft.com/office/powerpoint/2010/main" val="16968377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ec1c254-75f2-459a-913a-176bc6fcd275">
      <Terms xmlns="http://schemas.microsoft.com/office/infopath/2007/PartnerControls"/>
    </lcf76f155ced4ddcb4097134ff3c332f>
    <TaxCatchAll xmlns="db663dcb-212a-4e25-ab84-c7f20d87e5e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7A67B3CCD71684EA6895540E4F8DCC9" ma:contentTypeVersion="15" ma:contentTypeDescription="Create a new document." ma:contentTypeScope="" ma:versionID="78bae394737762ba774d0bde653e6cbc">
  <xsd:schema xmlns:xsd="http://www.w3.org/2001/XMLSchema" xmlns:xs="http://www.w3.org/2001/XMLSchema" xmlns:p="http://schemas.microsoft.com/office/2006/metadata/properties" xmlns:ns2="4ec1c254-75f2-459a-913a-176bc6fcd275" xmlns:ns3="db663dcb-212a-4e25-ab84-c7f20d87e5ef" targetNamespace="http://schemas.microsoft.com/office/2006/metadata/properties" ma:root="true" ma:fieldsID="1d942b386a60dd3472d3b2148c466b12" ns2:_="" ns3:_="">
    <xsd:import namespace="4ec1c254-75f2-459a-913a-176bc6fcd275"/>
    <xsd:import namespace="db663dcb-212a-4e25-ab84-c7f20d87e5e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c1c254-75f2-459a-913a-176bc6fcd2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72b6a5b-3128-433d-b933-fedcf56c28a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663dcb-212a-4e25-ab84-c7f20d87e5e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648915c-50d0-4f51-8a6f-f7f775e15d7d}" ma:internalName="TaxCatchAll" ma:showField="CatchAllData" ma:web="db663dcb-212a-4e25-ab84-c7f20d87e5ef">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E6CDF8-0681-4124-A37E-3E566B0544FB}">
  <ds:schemaRefs>
    <ds:schemaRef ds:uri="4ec1c254-75f2-459a-913a-176bc6fcd275"/>
    <ds:schemaRef ds:uri="db663dcb-212a-4e25-ab84-c7f20d87e5ef"/>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D1C13BE-C280-4DC3-9E3A-0F288001001E}">
  <ds:schemaRefs>
    <ds:schemaRef ds:uri="http://schemas.microsoft.com/sharepoint/v3/contenttype/forms"/>
  </ds:schemaRefs>
</ds:datastoreItem>
</file>

<file path=customXml/itemProps3.xml><?xml version="1.0" encoding="utf-8"?>
<ds:datastoreItem xmlns:ds="http://schemas.openxmlformats.org/officeDocument/2006/customXml" ds:itemID="{F65DDAF0-85CA-4BD1-91D5-35E7A7BA55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c1c254-75f2-459a-913a-176bc6fcd275"/>
    <ds:schemaRef ds:uri="db663dcb-212a-4e25-ab84-c7f20d87e5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TotalTime>
  <Words>1456</Words>
  <Application>Microsoft Office PowerPoint</Application>
  <PresentationFormat>Widescreen</PresentationFormat>
  <Paragraphs>181</Paragraphs>
  <Slides>33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Aptos</vt:lpstr>
      <vt:lpstr>Aptos Display</vt:lpstr>
      <vt:lpstr>Arial</vt:lpstr>
      <vt:lpstr>Office Theme</vt:lpstr>
      <vt:lpstr>ASU System Title IX Coordinators </vt:lpstr>
      <vt:lpstr>PowerPoint Presentation</vt:lpstr>
      <vt:lpstr>Step 1: Report</vt:lpstr>
      <vt:lpstr>Step 1: Report (cont’d)</vt:lpstr>
      <vt:lpstr>Step 1: Report (cont’d)</vt:lpstr>
      <vt:lpstr>Step 1: Report (cont’d)</vt:lpstr>
      <vt:lpstr>Step 1: Report (cont’d)</vt:lpstr>
      <vt:lpstr>Step 1: Report (cont’d)</vt:lpstr>
      <vt:lpstr>Step 2: Formal Complaint</vt:lpstr>
      <vt:lpstr>Step 3: Notice of Allegations</vt:lpstr>
      <vt:lpstr>Step 4: Screening</vt:lpstr>
      <vt:lpstr>Step 4: Screening (cont’d)</vt:lpstr>
      <vt:lpstr>Step 4: Screening (cont’d)</vt:lpstr>
      <vt:lpstr>Step 4: Screening (cont’d)</vt:lpstr>
      <vt:lpstr>Step 5: Investigation</vt:lpstr>
      <vt:lpstr>Step 5: Investigation (cont’d)</vt:lpstr>
      <vt:lpstr>Step 6: End of Investigation</vt:lpstr>
      <vt:lpstr>Step 6: End of Investigation (cont’d)</vt:lpstr>
      <vt:lpstr>Step 6: End of Investigation (cont’d)</vt:lpstr>
      <vt:lpstr>Step 7: Investigative Report</vt:lpstr>
      <vt:lpstr>Step 8: Hearing</vt:lpstr>
      <vt:lpstr>Step 9: Hearing Committee’s Determination</vt:lpstr>
      <vt:lpstr>Step 10: Appeal</vt:lpstr>
      <vt:lpstr>Step 11: Appeal Committee’s  Written Recommendation</vt:lpstr>
      <vt:lpstr>Step 12: Chancellor’s Final Decision</vt:lpstr>
      <vt:lpstr>Step 13: Aftermath</vt:lpstr>
      <vt:lpstr>PowerPoint Presentation</vt:lpstr>
      <vt:lpstr>Grievance Issues</vt:lpstr>
      <vt:lpstr>PowerPoint Presentation</vt:lpstr>
      <vt:lpstr>PowerPoint Presentation</vt:lpstr>
      <vt:lpstr>Grievance Issues (cont’d)</vt:lpstr>
      <vt:lpstr>Screening</vt:lpstr>
      <vt:lpstr>Investigation Through Appeal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ASU System Title IX Coordinators and Investigators </dc:title>
  <dc:creator>Mark Ohrenberger</dc:creator>
  <cp:lastModifiedBy>Mark Ohrenberger</cp:lastModifiedBy>
  <cp:revision>1</cp:revision>
  <dcterms:created xsi:type="dcterms:W3CDTF">2024-08-08T15:40:38Z</dcterms:created>
  <dcterms:modified xsi:type="dcterms:W3CDTF">2025-11-13T21:33:14Z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0x01010017A67B3CCD71684EA6895540E4F8DCC9</vt:lpwstr>
  </property>
  <property fmtid="{D5CDD505-2E9C-101B-9397-08002B2CF9AE}" pid="3" name="MediaServiceImageTags">
    <vt:lpwstr/>
  </property>
</Properties>
</file>