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61"/>
  </p:notesMasterIdLst>
  <p:sldIdLst>
    <p:sldId id="256" r:id="rId2"/>
    <p:sldId id="286" r:id="rId3"/>
    <p:sldId id="359" r:id="rId4"/>
    <p:sldId id="354" r:id="rId5"/>
    <p:sldId id="360" r:id="rId6"/>
    <p:sldId id="355" r:id="rId7"/>
    <p:sldId id="288" r:id="rId8"/>
    <p:sldId id="258" r:id="rId9"/>
    <p:sldId id="350" r:id="rId10"/>
    <p:sldId id="351" r:id="rId11"/>
    <p:sldId id="295" r:id="rId12"/>
    <p:sldId id="346" r:id="rId13"/>
    <p:sldId id="297" r:id="rId14"/>
    <p:sldId id="298" r:id="rId15"/>
    <p:sldId id="299" r:id="rId16"/>
    <p:sldId id="300" r:id="rId17"/>
    <p:sldId id="301" r:id="rId18"/>
    <p:sldId id="347" r:id="rId19"/>
    <p:sldId id="302" r:id="rId20"/>
    <p:sldId id="303" r:id="rId21"/>
    <p:sldId id="304" r:id="rId22"/>
    <p:sldId id="305" r:id="rId23"/>
    <p:sldId id="307" r:id="rId24"/>
    <p:sldId id="357" r:id="rId25"/>
    <p:sldId id="348" r:id="rId26"/>
    <p:sldId id="311" r:id="rId27"/>
    <p:sldId id="310" r:id="rId28"/>
    <p:sldId id="313" r:id="rId29"/>
    <p:sldId id="312" r:id="rId30"/>
    <p:sldId id="314" r:id="rId31"/>
    <p:sldId id="315" r:id="rId32"/>
    <p:sldId id="316" r:id="rId33"/>
    <p:sldId id="358" r:id="rId34"/>
    <p:sldId id="318" r:id="rId35"/>
    <p:sldId id="319" r:id="rId36"/>
    <p:sldId id="352" r:id="rId37"/>
    <p:sldId id="362" r:id="rId38"/>
    <p:sldId id="320" r:id="rId39"/>
    <p:sldId id="321" r:id="rId40"/>
    <p:sldId id="322" r:id="rId41"/>
    <p:sldId id="323" r:id="rId42"/>
    <p:sldId id="324" r:id="rId43"/>
    <p:sldId id="325" r:id="rId44"/>
    <p:sldId id="336" r:id="rId45"/>
    <p:sldId id="361" r:id="rId46"/>
    <p:sldId id="353" r:id="rId47"/>
    <p:sldId id="328" r:id="rId48"/>
    <p:sldId id="363" r:id="rId49"/>
    <p:sldId id="364" r:id="rId50"/>
    <p:sldId id="332" r:id="rId51"/>
    <p:sldId id="356" r:id="rId52"/>
    <p:sldId id="333" r:id="rId53"/>
    <p:sldId id="345" r:id="rId54"/>
    <p:sldId id="331" r:id="rId55"/>
    <p:sldId id="330" r:id="rId56"/>
    <p:sldId id="341" r:id="rId57"/>
    <p:sldId id="342" r:id="rId58"/>
    <p:sldId id="343" r:id="rId59"/>
    <p:sldId id="344" r:id="rId6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3"/>
    <a:srgbClr val="3F9C35"/>
    <a:srgbClr val="FFFFCC"/>
    <a:srgbClr val="564B3C"/>
    <a:srgbClr val="6B7C72"/>
    <a:srgbClr val="00B050"/>
    <a:srgbClr val="002060"/>
    <a:srgbClr val="004E7D"/>
    <a:srgbClr val="4D9D45"/>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9609" autoAdjust="0"/>
    <p:restoredTop sz="95455" autoAdjust="0"/>
  </p:normalViewPr>
  <p:slideViewPr>
    <p:cSldViewPr snapToGrid="0">
      <p:cViewPr varScale="1">
        <p:scale>
          <a:sx n="42" d="100"/>
          <a:sy n="42" d="100"/>
        </p:scale>
        <p:origin x="126"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96068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14300" indent="0">
              <a:buNone/>
            </a:pPr>
            <a:r>
              <a:rPr lang="en-US" b="1" dirty="0" smtClean="0"/>
              <a:t>INTRO w/interests     </a:t>
            </a:r>
            <a:r>
              <a:rPr lang="en-US" b="1" baseline="0" dirty="0" smtClean="0"/>
              <a:t>First let’s look at the GOAL of this presentation along with definitions of NEURODIVERSITY and composition of a RURAL COMMUNITY COLLEGE. </a:t>
            </a:r>
            <a:r>
              <a:rPr lang="en-US" dirty="0" smtClean="0">
                <a:solidFill>
                  <a:srgbClr val="291A98"/>
                </a:solidFill>
              </a:rPr>
              <a:t>You tell a little about yourself and why you choose this topic</a:t>
            </a:r>
            <a:endParaRPr lang="en-US" dirty="0" smtClean="0"/>
          </a:p>
          <a:p>
            <a:endParaRPr lang="en-US" dirty="0" smtClean="0"/>
          </a:p>
          <a:p>
            <a:pPr marL="114300" indent="0">
              <a:buNone/>
            </a:pPr>
            <a:r>
              <a:rPr lang="en-US" sz="1200" dirty="0" smtClean="0">
                <a:solidFill>
                  <a:srgbClr val="FF0000"/>
                </a:solidFill>
              </a:rPr>
              <a:t>“So, let’s  start by taking a look at the </a:t>
            </a:r>
          </a:p>
          <a:p>
            <a:pPr marL="114300" indent="0">
              <a:buNone/>
            </a:pPr>
            <a:r>
              <a:rPr lang="en-US" sz="1200" dirty="0" smtClean="0">
                <a:solidFill>
                  <a:schemeClr val="tx1"/>
                </a:solidFill>
              </a:rPr>
              <a:t>PURPOSE</a:t>
            </a:r>
            <a:r>
              <a:rPr lang="en-US" sz="1200" dirty="0" smtClean="0">
                <a:solidFill>
                  <a:srgbClr val="FF0000"/>
                </a:solidFill>
              </a:rPr>
              <a:t> of this presentation </a:t>
            </a:r>
          </a:p>
          <a:p>
            <a:pPr marL="114300" lvl="0" indent="0">
              <a:buNone/>
            </a:pPr>
            <a:r>
              <a:rPr lang="en-US" sz="1200" dirty="0" smtClean="0">
                <a:solidFill>
                  <a:srgbClr val="FF0000"/>
                </a:solidFill>
              </a:rPr>
              <a:t>A </a:t>
            </a:r>
            <a:r>
              <a:rPr lang="en-US" sz="1200" dirty="0" smtClean="0">
                <a:solidFill>
                  <a:schemeClr val="tx1"/>
                </a:solidFill>
              </a:rPr>
              <a:t>definition of Neurodiversity</a:t>
            </a:r>
            <a:r>
              <a:rPr lang="en-US" sz="1200" dirty="0" smtClean="0">
                <a:solidFill>
                  <a:srgbClr val="FF0000"/>
                </a:solidFill>
              </a:rPr>
              <a:t>, and </a:t>
            </a:r>
          </a:p>
          <a:p>
            <a:pPr marL="114300" lvl="0" indent="0">
              <a:buNone/>
            </a:pPr>
            <a:r>
              <a:rPr lang="en-US" sz="1200" dirty="0" smtClean="0">
                <a:solidFill>
                  <a:schemeClr val="tx1"/>
                </a:solidFill>
              </a:rPr>
              <a:t>How community colleges differ </a:t>
            </a:r>
            <a:r>
              <a:rPr lang="en-US" sz="1200" dirty="0" smtClean="0">
                <a:solidFill>
                  <a:srgbClr val="FF0000"/>
                </a:solidFill>
              </a:rPr>
              <a:t>from larger colleges.”</a:t>
            </a:r>
          </a:p>
          <a:p>
            <a:pPr marL="0" lvl="0" indent="0" algn="l" rtl="0">
              <a:spcBef>
                <a:spcPts val="0"/>
              </a:spcBef>
              <a:spcAft>
                <a:spcPts val="0"/>
              </a:spcAft>
              <a:buNone/>
            </a:pPr>
            <a:endParaRPr b="1" dirty="0"/>
          </a:p>
        </p:txBody>
      </p:sp>
      <p:sp>
        <p:nvSpPr>
          <p:cNvPr id="119" name="Google Shape;119;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1</a:t>
            </a:fld>
            <a:endParaRPr dirty="0"/>
          </a:p>
        </p:txBody>
      </p:sp>
    </p:spTree>
    <p:extLst>
      <p:ext uri="{BB962C8B-B14F-4D97-AF65-F5344CB8AC3E}">
        <p14:creationId xmlns:p14="http://schemas.microsoft.com/office/powerpoint/2010/main" val="2360077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5" name="Google Shape;18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9029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2" name="Google Shape;19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7598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2" name="Google Shape;19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7598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8" name="Google Shape;208;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1038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6" name="Google Shape;216;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08735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0" name="Google Shape;20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039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4" name="Google Shape;224;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33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3066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6" name="Google Shape;256;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7302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8" name="Google Shape;248;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559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3411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0" name="Google Shape;240;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1041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4" name="Google Shape;26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3680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64" name="Google Shape;26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236805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511351805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5113518054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indent="0">
              <a:spcAft>
                <a:spcPts val="1200"/>
              </a:spcAft>
              <a:buNone/>
            </a:pPr>
            <a:r>
              <a:rPr lang="en-US" sz="1200" b="1" dirty="0" smtClean="0">
                <a:solidFill>
                  <a:srgbClr val="005293"/>
                </a:solidFill>
              </a:rPr>
              <a:t>What did I discover instead, and why is that discovery meaningful?</a:t>
            </a:r>
          </a:p>
          <a:p>
            <a:pPr marL="0" indent="0">
              <a:spcAft>
                <a:spcPts val="1200"/>
              </a:spcAft>
              <a:buNone/>
            </a:pPr>
            <a:r>
              <a:rPr lang="en-US" sz="1200" dirty="0" smtClean="0">
                <a:solidFill>
                  <a:srgbClr val="005293"/>
                </a:solidFill>
              </a:rPr>
              <a:t>I found that there was a difference between the support systems of two- and four-year institutions.</a:t>
            </a:r>
          </a:p>
          <a:p>
            <a:pPr marL="0" indent="0">
              <a:spcAft>
                <a:spcPts val="1200"/>
              </a:spcAft>
              <a:buNone/>
            </a:pPr>
            <a:r>
              <a:rPr lang="en-US" sz="1200" dirty="0" smtClean="0">
                <a:solidFill>
                  <a:srgbClr val="005293"/>
                </a:solidFill>
              </a:rPr>
              <a:t>I found increase in neurodiversity nor the challenges they face.</a:t>
            </a:r>
          </a:p>
          <a:p>
            <a:pPr marL="0" indent="0">
              <a:spcAft>
                <a:spcPts val="1200"/>
              </a:spcAft>
              <a:buNone/>
            </a:pPr>
            <a:r>
              <a:rPr lang="en-US" sz="1200" dirty="0" smtClean="0">
                <a:solidFill>
                  <a:srgbClr val="005293"/>
                </a:solidFill>
              </a:rPr>
              <a:t>I found that there is no standard definition for neurodiversity or the conditions that accompany it. These conditions are unique experiences and There can be considerable diversity between individuals.</a:t>
            </a:r>
          </a:p>
          <a:p>
            <a:pPr marL="0" indent="0">
              <a:spcAft>
                <a:spcPts val="1200"/>
              </a:spcAft>
              <a:buNone/>
            </a:pPr>
            <a:r>
              <a:rPr lang="en-US" sz="1200" dirty="0" smtClean="0">
                <a:solidFill>
                  <a:srgbClr val="005293"/>
                </a:solidFill>
              </a:rPr>
              <a:t>I discovered that to know more about this topic I would have to expand from looking at rural community colleges to higher institutions.</a:t>
            </a:r>
          </a:p>
          <a:p>
            <a:pPr marL="0" indent="0">
              <a:spcAft>
                <a:spcPts val="1200"/>
              </a:spcAft>
              <a:buNone/>
            </a:pPr>
            <a:r>
              <a:rPr lang="en-US" sz="1200" dirty="0" smtClean="0">
                <a:solidFill>
                  <a:srgbClr val="005293"/>
                </a:solidFill>
              </a:rPr>
              <a:t>By looking at a large span of best practices (including the United Kingdom and Australia), we found numerous practices that could be implemented with only the investment of human effort and commitment. Commodity</a:t>
            </a:r>
          </a:p>
          <a:p>
            <a:pPr indent="-347472">
              <a:spcAft>
                <a:spcPts val="1200"/>
              </a:spcAft>
            </a:pPr>
            <a:endParaRPr lang="en-US" sz="1200" dirty="0" smtClean="0">
              <a:solidFill>
                <a:schemeClr val="tx1"/>
              </a:solidFill>
            </a:endParaRPr>
          </a:p>
          <a:p>
            <a:pPr indent="-347472">
              <a:spcAft>
                <a:spcPts val="1200"/>
              </a:spcAft>
            </a:pPr>
            <a:r>
              <a:rPr lang="en-US" sz="1200" dirty="0" smtClean="0">
                <a:solidFill>
                  <a:schemeClr val="tx1"/>
                </a:solidFill>
              </a:rPr>
              <a:t>At the beginning, I expected to find that increasing awareness and supports would be out of our reach due to lack of funding. Instead, I found multiple ways that communities can work around many of these supports.</a:t>
            </a:r>
          </a:p>
          <a:p>
            <a:pPr indent="-347472">
              <a:spcAft>
                <a:spcPts val="1200"/>
              </a:spcAft>
            </a:pPr>
            <a:r>
              <a:rPr lang="en-US" sz="1200" dirty="0" smtClean="0">
                <a:solidFill>
                  <a:schemeClr val="tx1"/>
                </a:solidFill>
              </a:rPr>
              <a:t>I expected information about neurodiversity would be difficult to collect. I underestimated how far-reaching the neurodiversity movement has come in bringing these issues to the forefront. Rich, detailed information is now available online. Several organizations have assembled to address specific neurodiverse conditions and offer advice to improve educational opportunities and outcomes. Even within the 9 months of working on this project, the literature base and public accessible information base grew.</a:t>
            </a:r>
          </a:p>
          <a:p>
            <a:pPr indent="-347472">
              <a:spcAft>
                <a:spcPts val="1200"/>
              </a:spcAft>
            </a:pPr>
            <a:r>
              <a:rPr lang="en-US" sz="1200" dirty="0" smtClean="0">
                <a:solidFill>
                  <a:schemeClr val="tx1"/>
                </a:solidFill>
              </a:rPr>
              <a:t>Several scholarships are available to neurodiverse students.</a:t>
            </a:r>
          </a:p>
          <a:p>
            <a:pPr marL="0" lvl="0" indent="0" algn="l" rtl="0">
              <a:spcBef>
                <a:spcPts val="0"/>
              </a:spcBef>
              <a:spcAft>
                <a:spcPts val="0"/>
              </a:spcAft>
              <a:buNone/>
            </a:pPr>
            <a:endParaRPr dirty="0"/>
          </a:p>
        </p:txBody>
      </p:sp>
      <p:sp>
        <p:nvSpPr>
          <p:cNvPr id="283" name="Google Shape;283;g5113518054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47</a:t>
            </a:fld>
            <a:endParaRPr dirty="0"/>
          </a:p>
        </p:txBody>
      </p:sp>
    </p:spTree>
    <p:extLst>
      <p:ext uri="{BB962C8B-B14F-4D97-AF65-F5344CB8AC3E}">
        <p14:creationId xmlns:p14="http://schemas.microsoft.com/office/powerpoint/2010/main" val="485572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5113518054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5113518054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90" name="Google Shape;290;g5113518054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50</a:t>
            </a:fld>
            <a:endParaRPr dirty="0"/>
          </a:p>
        </p:txBody>
      </p:sp>
    </p:spTree>
    <p:extLst>
      <p:ext uri="{BB962C8B-B14F-4D97-AF65-F5344CB8AC3E}">
        <p14:creationId xmlns:p14="http://schemas.microsoft.com/office/powerpoint/2010/main" val="24962768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6" name="Google Shape;276;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6314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5113518054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5113518054_0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8" name="Google Shape;318;g5113518054_0_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56</a:t>
            </a:fld>
            <a:endParaRPr dirty="0"/>
          </a:p>
        </p:txBody>
      </p:sp>
    </p:spTree>
    <p:extLst>
      <p:ext uri="{BB962C8B-B14F-4D97-AF65-F5344CB8AC3E}">
        <p14:creationId xmlns:p14="http://schemas.microsoft.com/office/powerpoint/2010/main" val="41666675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5113518054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5113518054_0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8" name="Google Shape;318;g5113518054_0_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57</a:t>
            </a:fld>
            <a:endParaRPr dirty="0"/>
          </a:p>
        </p:txBody>
      </p:sp>
    </p:spTree>
    <p:extLst>
      <p:ext uri="{BB962C8B-B14F-4D97-AF65-F5344CB8AC3E}">
        <p14:creationId xmlns:p14="http://schemas.microsoft.com/office/powerpoint/2010/main" val="931814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5113518054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5113518054_0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8" name="Google Shape;318;g5113518054_0_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pPr marL="0" lvl="0" indent="0" algn="r" rtl="0">
                <a:spcBef>
                  <a:spcPts val="0"/>
                </a:spcBef>
                <a:spcAft>
                  <a:spcPts val="0"/>
                </a:spcAft>
                <a:buClr>
                  <a:srgbClr val="000000"/>
                </a:buClr>
                <a:buFont typeface="Arial"/>
                <a:buNone/>
              </a:pPr>
              <a:t>58</a:t>
            </a:fld>
            <a:endParaRPr dirty="0"/>
          </a:p>
        </p:txBody>
      </p:sp>
    </p:spTree>
    <p:extLst>
      <p:ext uri="{BB962C8B-B14F-4D97-AF65-F5344CB8AC3E}">
        <p14:creationId xmlns:p14="http://schemas.microsoft.com/office/powerpoint/2010/main" val="3630574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pPr marL="0" marR="0" lvl="0" indent="0" algn="r" rtl="0">
                <a:spcBef>
                  <a:spcPts val="0"/>
                </a:spcBef>
                <a:spcAft>
                  <a:spcPts val="0"/>
                </a:spcAft>
                <a:buNone/>
              </a:pPr>
              <a:t>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26741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3" name="Google Shape;13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5032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400" b="1" dirty="0" smtClean="0">
                <a:solidFill>
                  <a:schemeClr val="tx1"/>
                </a:solidFill>
              </a:rPr>
              <a:t>For example, dyslexia is much more complicated that transposing letters, and people with Asperger’s Syndrome are  not mental deficient.</a:t>
            </a:r>
            <a:endParaRPr sz="1400" b="1" dirty="0">
              <a:solidFill>
                <a:schemeClr val="tx1"/>
              </a:solidFill>
            </a:endParaRPr>
          </a:p>
        </p:txBody>
      </p:sp>
      <p:sp>
        <p:nvSpPr>
          <p:cNvPr id="151" name="Google Shape;15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1177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7" name="Google Shape;15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7715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8" name="Google Shape;178;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9487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4" name="Google Shape;16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8789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5" name="Google Shape;18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90297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9"/>
        <p:cNvGrpSpPr/>
        <p:nvPr/>
      </p:nvGrpSpPr>
      <p:grpSpPr>
        <a:xfrm>
          <a:off x="0" y="0"/>
          <a:ext cx="0" cy="0"/>
          <a:chOff x="0" y="0"/>
          <a:chExt cx="0" cy="0"/>
        </a:xfrm>
      </p:grpSpPr>
      <p:sp>
        <p:nvSpPr>
          <p:cNvPr id="20" name="Google Shape;20;p2"/>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1" name="Google Shape;21;p2"/>
          <p:cNvSpPr/>
          <p:nvPr/>
        </p:nvSpPr>
        <p:spPr>
          <a:xfrm>
            <a:off x="91440" y="101600"/>
            <a:ext cx="8961120" cy="6664960"/>
          </a:xfrm>
          <a:prstGeom prst="roundRect">
            <a:avLst>
              <a:gd name="adj" fmla="val 1735"/>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2" name="Google Shape;2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3" name="Google Shape;2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4" name="Google Shape;24;p2"/>
          <p:cNvSpPr/>
          <p:nvPr/>
        </p:nvSpPr>
        <p:spPr>
          <a:xfrm>
            <a:off x="345440" y="2942602"/>
            <a:ext cx="7147931" cy="2463800"/>
          </a:xfrm>
          <a:prstGeom prst="rect">
            <a:avLst/>
          </a:prstGeom>
          <a:solidFill>
            <a:srgbClr val="FFFFFF">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5" name="Google Shape;25;p2"/>
          <p:cNvSpPr/>
          <p:nvPr/>
        </p:nvSpPr>
        <p:spPr>
          <a:xfrm>
            <a:off x="7572652" y="2944634"/>
            <a:ext cx="1190348" cy="2459736"/>
          </a:xfrm>
          <a:prstGeom prst="rect">
            <a:avLst/>
          </a:prstGeom>
          <a:solidFill>
            <a:srgbClr val="FFFFFF">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6" name="Google Shape;26;p2"/>
          <p:cNvSpPr/>
          <p:nvPr/>
        </p:nvSpPr>
        <p:spPr>
          <a:xfrm>
            <a:off x="7712714" y="3136658"/>
            <a:ext cx="910224" cy="2075688"/>
          </a:xfrm>
          <a:prstGeom prst="rect">
            <a:avLst/>
          </a:prstGeom>
          <a:solidFill>
            <a:schemeClr val="accent3">
              <a:alpha val="69803"/>
            </a:schemeClr>
          </a:solidFill>
          <a:ln w="9525" cap="flat" cmpd="sng">
            <a:solidFill>
              <a:srgbClr val="6B7C7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7" name="Google Shape;27;p2"/>
          <p:cNvSpPr/>
          <p:nvPr/>
        </p:nvSpPr>
        <p:spPr>
          <a:xfrm>
            <a:off x="445483" y="3055621"/>
            <a:ext cx="6947845" cy="2245359"/>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28" name="Google Shape;28;p2"/>
          <p:cNvSpPr txBox="1">
            <a:spLocks noGrp="1"/>
          </p:cNvSpPr>
          <p:nvPr>
            <p:ph type="sldNum" idx="12"/>
          </p:nvPr>
        </p:nvSpPr>
        <p:spPr>
          <a:xfrm>
            <a:off x="7786826" y="4625268"/>
            <a:ext cx="762000" cy="457200"/>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2800" b="0" i="0" u="none" strike="noStrike" cap="none">
                <a:solidFill>
                  <a:srgbClr val="47534C"/>
                </a:solidFill>
                <a:latin typeface="Calibri"/>
                <a:ea typeface="Calibri"/>
                <a:cs typeface="Calibri"/>
                <a:sym typeface="Calibri"/>
              </a:defRPr>
            </a:lvl1pPr>
            <a:lvl2pPr marL="0" lvl="1" indent="0" algn="ctr">
              <a:spcBef>
                <a:spcPts val="0"/>
              </a:spcBef>
              <a:buNone/>
              <a:defRPr sz="2800" b="0" i="0" u="none" strike="noStrike" cap="none">
                <a:solidFill>
                  <a:srgbClr val="47534C"/>
                </a:solidFill>
                <a:latin typeface="Calibri"/>
                <a:ea typeface="Calibri"/>
                <a:cs typeface="Calibri"/>
                <a:sym typeface="Calibri"/>
              </a:defRPr>
            </a:lvl2pPr>
            <a:lvl3pPr marL="0" lvl="2" indent="0" algn="ctr">
              <a:spcBef>
                <a:spcPts val="0"/>
              </a:spcBef>
              <a:buNone/>
              <a:defRPr sz="2800" b="0" i="0" u="none" strike="noStrike" cap="none">
                <a:solidFill>
                  <a:srgbClr val="47534C"/>
                </a:solidFill>
                <a:latin typeface="Calibri"/>
                <a:ea typeface="Calibri"/>
                <a:cs typeface="Calibri"/>
                <a:sym typeface="Calibri"/>
              </a:defRPr>
            </a:lvl3pPr>
            <a:lvl4pPr marL="0" lvl="3" indent="0" algn="ctr">
              <a:spcBef>
                <a:spcPts val="0"/>
              </a:spcBef>
              <a:buNone/>
              <a:defRPr sz="2800" b="0" i="0" u="none" strike="noStrike" cap="none">
                <a:solidFill>
                  <a:srgbClr val="47534C"/>
                </a:solidFill>
                <a:latin typeface="Calibri"/>
                <a:ea typeface="Calibri"/>
                <a:cs typeface="Calibri"/>
                <a:sym typeface="Calibri"/>
              </a:defRPr>
            </a:lvl4pPr>
            <a:lvl5pPr marL="0" lvl="4" indent="0" algn="ctr">
              <a:spcBef>
                <a:spcPts val="0"/>
              </a:spcBef>
              <a:buNone/>
              <a:defRPr sz="2800" b="0" i="0" u="none" strike="noStrike" cap="none">
                <a:solidFill>
                  <a:srgbClr val="47534C"/>
                </a:solidFill>
                <a:latin typeface="Calibri"/>
                <a:ea typeface="Calibri"/>
                <a:cs typeface="Calibri"/>
                <a:sym typeface="Calibri"/>
              </a:defRPr>
            </a:lvl5pPr>
            <a:lvl6pPr marL="0" lvl="5" indent="0" algn="ctr">
              <a:spcBef>
                <a:spcPts val="0"/>
              </a:spcBef>
              <a:buNone/>
              <a:defRPr sz="2800" b="0" i="0" u="none" strike="noStrike" cap="none">
                <a:solidFill>
                  <a:srgbClr val="47534C"/>
                </a:solidFill>
                <a:latin typeface="Calibri"/>
                <a:ea typeface="Calibri"/>
                <a:cs typeface="Calibri"/>
                <a:sym typeface="Calibri"/>
              </a:defRPr>
            </a:lvl6pPr>
            <a:lvl7pPr marL="0" lvl="6" indent="0" algn="ctr">
              <a:spcBef>
                <a:spcPts val="0"/>
              </a:spcBef>
              <a:buNone/>
              <a:defRPr sz="2800" b="0" i="0" u="none" strike="noStrike" cap="none">
                <a:solidFill>
                  <a:srgbClr val="47534C"/>
                </a:solidFill>
                <a:latin typeface="Calibri"/>
                <a:ea typeface="Calibri"/>
                <a:cs typeface="Calibri"/>
                <a:sym typeface="Calibri"/>
              </a:defRPr>
            </a:lvl7pPr>
            <a:lvl8pPr marL="0" lvl="7" indent="0" algn="ctr">
              <a:spcBef>
                <a:spcPts val="0"/>
              </a:spcBef>
              <a:buNone/>
              <a:defRPr sz="2800" b="0" i="0" u="none" strike="noStrike" cap="none">
                <a:solidFill>
                  <a:srgbClr val="47534C"/>
                </a:solidFill>
                <a:latin typeface="Calibri"/>
                <a:ea typeface="Calibri"/>
                <a:cs typeface="Calibri"/>
                <a:sym typeface="Calibri"/>
              </a:defRPr>
            </a:lvl8pPr>
            <a:lvl9pPr marL="0" lvl="8" indent="0" algn="ctr">
              <a:spcBef>
                <a:spcPts val="0"/>
              </a:spcBef>
              <a:buNone/>
              <a:defRPr sz="2800" b="0" i="0" u="none" strike="noStrike" cap="none">
                <a:solidFill>
                  <a:srgbClr val="47534C"/>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pPr marL="0" lvl="0" indent="0" algn="ctr" rtl="0">
                <a:spcBef>
                  <a:spcPts val="0"/>
                </a:spcBef>
                <a:spcAft>
                  <a:spcPts val="0"/>
                </a:spcAft>
                <a:buNone/>
              </a:pPr>
              <a:t>‹#›</a:t>
            </a:fld>
            <a:endParaRPr dirty="0"/>
          </a:p>
        </p:txBody>
      </p:sp>
      <p:sp>
        <p:nvSpPr>
          <p:cNvPr id="29" name="Google Shape;29;p2"/>
          <p:cNvSpPr/>
          <p:nvPr/>
        </p:nvSpPr>
        <p:spPr>
          <a:xfrm>
            <a:off x="541822" y="4559276"/>
            <a:ext cx="6755166" cy="66436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30" name="Google Shape;30;p2"/>
          <p:cNvSpPr/>
          <p:nvPr/>
        </p:nvSpPr>
        <p:spPr>
          <a:xfrm>
            <a:off x="538971" y="3139440"/>
            <a:ext cx="6760868" cy="2077720"/>
          </a:xfrm>
          <a:prstGeom prst="rect">
            <a:avLst/>
          </a:prstGeom>
          <a:noFill/>
          <a:ln w="9525" cap="flat" cmpd="dbl">
            <a:solidFill>
              <a:srgbClr val="6B7C7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31" name="Google Shape;31;p2"/>
          <p:cNvSpPr txBox="1">
            <a:spLocks noGrp="1"/>
          </p:cNvSpPr>
          <p:nvPr>
            <p:ph type="subTitle" idx="1"/>
          </p:nvPr>
        </p:nvSpPr>
        <p:spPr>
          <a:xfrm>
            <a:off x="642805" y="4648200"/>
            <a:ext cx="6553200" cy="457200"/>
          </a:xfrm>
          <a:prstGeom prst="rect">
            <a:avLst/>
          </a:prstGeom>
          <a:noFill/>
          <a:ln>
            <a:noFill/>
          </a:ln>
        </p:spPr>
        <p:txBody>
          <a:bodyPr spcFirstLastPara="1" wrap="square" lIns="91425" tIns="45700" rIns="91425" bIns="45700" anchor="t" anchorCtr="0"/>
          <a:lstStyle>
            <a:lvl1pPr lvl="0" algn="ctr">
              <a:spcBef>
                <a:spcPts val="360"/>
              </a:spcBef>
              <a:spcAft>
                <a:spcPts val="0"/>
              </a:spcAft>
              <a:buSzPts val="1800"/>
              <a:buNone/>
              <a:defRPr sz="1800" cap="none">
                <a:solidFill>
                  <a:srgbClr val="FFFFFF"/>
                </a:solidFill>
              </a:defRPr>
            </a:lvl1pPr>
            <a:lvl2pPr lvl="1" algn="ctr">
              <a:spcBef>
                <a:spcPts val="400"/>
              </a:spcBef>
              <a:spcAft>
                <a:spcPts val="0"/>
              </a:spcAft>
              <a:buSzPts val="2000"/>
              <a:buNone/>
              <a:defRPr>
                <a:solidFill>
                  <a:srgbClr val="888888"/>
                </a:solidFill>
              </a:defRPr>
            </a:lvl2pPr>
            <a:lvl3pPr lvl="2" algn="ctr">
              <a:spcBef>
                <a:spcPts val="360"/>
              </a:spcBef>
              <a:spcAft>
                <a:spcPts val="0"/>
              </a:spcAft>
              <a:buSzPts val="1800"/>
              <a:buNone/>
              <a:defRPr>
                <a:solidFill>
                  <a:srgbClr val="888888"/>
                </a:solidFill>
              </a:defRPr>
            </a:lvl3pPr>
            <a:lvl4pPr lvl="3" algn="ctr">
              <a:spcBef>
                <a:spcPts val="320"/>
              </a:spcBef>
              <a:spcAft>
                <a:spcPts val="0"/>
              </a:spcAft>
              <a:buSzPts val="1600"/>
              <a:buNone/>
              <a:defRPr>
                <a:solidFill>
                  <a:srgbClr val="888888"/>
                </a:solidFill>
              </a:defRPr>
            </a:lvl4pPr>
            <a:lvl5pPr lvl="4" algn="ctr">
              <a:spcBef>
                <a:spcPts val="320"/>
              </a:spcBef>
              <a:spcAft>
                <a:spcPts val="0"/>
              </a:spcAft>
              <a:buSzPts val="1600"/>
              <a:buNone/>
              <a:defRPr>
                <a:solidFill>
                  <a:srgbClr val="888888"/>
                </a:solidFill>
              </a:defRPr>
            </a:lvl5pPr>
            <a:lvl6pPr lvl="5" algn="ctr">
              <a:spcBef>
                <a:spcPts val="280"/>
              </a:spcBef>
              <a:spcAft>
                <a:spcPts val="0"/>
              </a:spcAft>
              <a:buSzPts val="1400"/>
              <a:buNone/>
              <a:defRPr>
                <a:solidFill>
                  <a:srgbClr val="888888"/>
                </a:solidFill>
              </a:defRPr>
            </a:lvl6pPr>
            <a:lvl7pPr lvl="6" algn="ctr">
              <a:spcBef>
                <a:spcPts val="280"/>
              </a:spcBef>
              <a:spcAft>
                <a:spcPts val="0"/>
              </a:spcAft>
              <a:buSzPts val="1400"/>
              <a:buNone/>
              <a:defRPr>
                <a:solidFill>
                  <a:srgbClr val="888888"/>
                </a:solidFill>
              </a:defRPr>
            </a:lvl7pPr>
            <a:lvl8pPr lvl="7" algn="ctr">
              <a:spcBef>
                <a:spcPts val="280"/>
              </a:spcBef>
              <a:spcAft>
                <a:spcPts val="0"/>
              </a:spcAft>
              <a:buSzPts val="1400"/>
              <a:buNone/>
              <a:defRPr>
                <a:solidFill>
                  <a:srgbClr val="888888"/>
                </a:solidFill>
              </a:defRPr>
            </a:lvl8pPr>
            <a:lvl9pPr lvl="8" algn="ctr">
              <a:spcBef>
                <a:spcPts val="280"/>
              </a:spcBef>
              <a:spcAft>
                <a:spcPts val="0"/>
              </a:spcAft>
              <a:buSzPts val="1400"/>
              <a:buNone/>
              <a:defRPr>
                <a:solidFill>
                  <a:srgbClr val="888888"/>
                </a:solidFill>
              </a:defRPr>
            </a:lvl9pPr>
          </a:lstStyle>
          <a:p>
            <a:endParaRPr/>
          </a:p>
        </p:txBody>
      </p:sp>
      <p:sp>
        <p:nvSpPr>
          <p:cNvPr id="32" name="Google Shape;32;p2"/>
          <p:cNvSpPr txBox="1">
            <a:spLocks noGrp="1"/>
          </p:cNvSpPr>
          <p:nvPr>
            <p:ph type="ctrTitle"/>
          </p:nvPr>
        </p:nvSpPr>
        <p:spPr>
          <a:xfrm>
            <a:off x="604705" y="3227033"/>
            <a:ext cx="6629400" cy="1219201"/>
          </a:xfrm>
          <a:prstGeom prst="rect">
            <a:avLst/>
          </a:prstGeom>
          <a:noFill/>
          <a:ln>
            <a:noFill/>
          </a:ln>
        </p:spPr>
        <p:txBody>
          <a:bodyPr spcFirstLastPara="1" wrap="square" lIns="91425" tIns="45700" rIns="91425" bIns="45700" anchor="b" anchorCtr="0"/>
          <a:lstStyle>
            <a:lvl1pPr lvl="0" algn="ctr">
              <a:spcBef>
                <a:spcPts val="0"/>
              </a:spcBef>
              <a:spcAft>
                <a:spcPts val="0"/>
              </a:spcAft>
              <a:buClr>
                <a:srgbClr val="47534C"/>
              </a:buClr>
              <a:buSzPts val="4000"/>
              <a:buFont typeface="Calibri"/>
              <a:buNone/>
              <a:defRPr sz="4000">
                <a:solidFill>
                  <a:srgbClr val="47534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08"/>
        <p:cNvGrpSpPr/>
        <p:nvPr/>
      </p:nvGrpSpPr>
      <p:grpSpPr>
        <a:xfrm>
          <a:off x="0" y="0"/>
          <a:ext cx="0" cy="0"/>
          <a:chOff x="0" y="0"/>
          <a:chExt cx="0" cy="0"/>
        </a:xfrm>
      </p:grpSpPr>
      <p:sp>
        <p:nvSpPr>
          <p:cNvPr id="109" name="Google Shape;109;p12"/>
          <p:cNvSpPr/>
          <p:nvPr/>
        </p:nvSpPr>
        <p:spPr>
          <a:xfrm>
            <a:off x="6861702" y="228600"/>
            <a:ext cx="1859280" cy="6122634"/>
          </a:xfrm>
          <a:prstGeom prst="rect">
            <a:avLst/>
          </a:prstGeom>
          <a:solidFill>
            <a:srgbClr val="FFFFFF">
              <a:alpha val="8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10" name="Google Shape;110;p12"/>
          <p:cNvSpPr/>
          <p:nvPr/>
        </p:nvSpPr>
        <p:spPr>
          <a:xfrm>
            <a:off x="6955225" y="351409"/>
            <a:ext cx="1672235" cy="587701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11" name="Google Shape;111;p12"/>
          <p:cNvSpPr txBox="1">
            <a:spLocks noGrp="1"/>
          </p:cNvSpPr>
          <p:nvPr>
            <p:ph type="title"/>
          </p:nvPr>
        </p:nvSpPr>
        <p:spPr>
          <a:xfrm rot="5400000">
            <a:off x="4896852" y="2547152"/>
            <a:ext cx="5788981" cy="1485531"/>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12"/>
          <p:cNvSpPr txBox="1">
            <a:spLocks noGrp="1"/>
          </p:cNvSpPr>
          <p:nvPr>
            <p:ph type="body" idx="1"/>
          </p:nvPr>
        </p:nvSpPr>
        <p:spPr>
          <a:xfrm rot="5400000">
            <a:off x="647699" y="190500"/>
            <a:ext cx="5791201" cy="61722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3" name="Google Shape;113;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4" name="Google Shape;114;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15" name="Google Shape;115;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
        <p:cNvGrpSpPr/>
        <p:nvPr/>
      </p:nvGrpSpPr>
      <p:grpSpPr>
        <a:xfrm>
          <a:off x="0" y="0"/>
          <a:ext cx="0" cy="0"/>
          <a:chOff x="0" y="0"/>
          <a:chExt cx="0" cy="0"/>
        </a:xfrm>
      </p:grpSpPr>
      <p:sp>
        <p:nvSpPr>
          <p:cNvPr id="34" name="Google Shape;34;p3"/>
          <p:cNvSpPr txBox="1">
            <a:spLocks noGrp="1"/>
          </p:cNvSpPr>
          <p:nvPr>
            <p:ph type="title"/>
          </p:nvPr>
        </p:nvSpPr>
        <p:spPr>
          <a:xfrm>
            <a:off x="426128" y="408372"/>
            <a:ext cx="8260672" cy="1039427"/>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
          <p:cNvSpPr txBox="1">
            <a:spLocks noGrp="1"/>
          </p:cNvSpPr>
          <p:nvPr>
            <p:ph type="body" idx="1"/>
          </p:nvPr>
        </p:nvSpPr>
        <p:spPr>
          <a:xfrm>
            <a:off x="457200" y="1752600"/>
            <a:ext cx="8229600" cy="4373563"/>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6" name="Google Shape;36;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7" name="Google Shape;37;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39"/>
        <p:cNvGrpSpPr/>
        <p:nvPr/>
      </p:nvGrpSpPr>
      <p:grpSpPr>
        <a:xfrm>
          <a:off x="0" y="0"/>
          <a:ext cx="0" cy="0"/>
          <a:chOff x="0" y="0"/>
          <a:chExt cx="0" cy="0"/>
        </a:xfrm>
      </p:grpSpPr>
      <p:sp>
        <p:nvSpPr>
          <p:cNvPr id="40" name="Google Shape;40;p4"/>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41" name="Google Shape;41;p4"/>
          <p:cNvSpPr/>
          <p:nvPr/>
        </p:nvSpPr>
        <p:spPr>
          <a:xfrm>
            <a:off x="91440" y="101600"/>
            <a:ext cx="8961120" cy="6664960"/>
          </a:xfrm>
          <a:prstGeom prst="roundRect">
            <a:avLst>
              <a:gd name="adj" fmla="val 1735"/>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42" name="Google Shape;4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4"/>
          <p:cNvSpPr/>
          <p:nvPr/>
        </p:nvSpPr>
        <p:spPr>
          <a:xfrm>
            <a:off x="451976" y="2946400"/>
            <a:ext cx="8265160" cy="2463800"/>
          </a:xfrm>
          <a:prstGeom prst="rect">
            <a:avLst/>
          </a:prstGeom>
          <a:solidFill>
            <a:srgbClr val="FFFFFF">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44" name="Google Shape;44;p4"/>
          <p:cNvSpPr/>
          <p:nvPr/>
        </p:nvSpPr>
        <p:spPr>
          <a:xfrm>
            <a:off x="567656" y="3048000"/>
            <a:ext cx="8033800" cy="2245359"/>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45" name="Google Shape;4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6" name="Google Shape;4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
        <p:nvSpPr>
          <p:cNvPr id="47" name="Google Shape;47;p4"/>
          <p:cNvSpPr txBox="1">
            <a:spLocks noGrp="1"/>
          </p:cNvSpPr>
          <p:nvPr>
            <p:ph type="title"/>
          </p:nvPr>
        </p:nvSpPr>
        <p:spPr>
          <a:xfrm>
            <a:off x="736456" y="3200399"/>
            <a:ext cx="7696200" cy="1295401"/>
          </a:xfrm>
          <a:prstGeom prst="rect">
            <a:avLst/>
          </a:prstGeom>
          <a:noFill/>
          <a:ln>
            <a:noFill/>
          </a:ln>
        </p:spPr>
        <p:txBody>
          <a:bodyPr spcFirstLastPara="1" wrap="square" lIns="91425" tIns="45700" rIns="91425" bIns="45700" anchor="b" anchorCtr="0"/>
          <a:lstStyle>
            <a:lvl1pPr lvl="0" algn="ctr">
              <a:spcBef>
                <a:spcPts val="0"/>
              </a:spcBef>
              <a:spcAft>
                <a:spcPts val="0"/>
              </a:spcAft>
              <a:buClr>
                <a:srgbClr val="47534C"/>
              </a:buClr>
              <a:buSzPts val="4000"/>
              <a:buFont typeface="Calibri"/>
              <a:buNone/>
              <a:defRPr sz="4000" cap="none">
                <a:solidFill>
                  <a:srgbClr val="47534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
          <p:cNvSpPr/>
          <p:nvPr/>
        </p:nvSpPr>
        <p:spPr>
          <a:xfrm>
            <a:off x="675496" y="4541520"/>
            <a:ext cx="7818120" cy="66436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49" name="Google Shape;49;p4"/>
          <p:cNvSpPr txBox="1">
            <a:spLocks noGrp="1"/>
          </p:cNvSpPr>
          <p:nvPr>
            <p:ph type="body" idx="1"/>
          </p:nvPr>
        </p:nvSpPr>
        <p:spPr>
          <a:xfrm>
            <a:off x="736456" y="4607510"/>
            <a:ext cx="7696200" cy="523783"/>
          </a:xfrm>
          <a:prstGeom prst="rect">
            <a:avLst/>
          </a:prstGeom>
          <a:noFill/>
          <a:ln>
            <a:noFill/>
          </a:ln>
        </p:spPr>
        <p:txBody>
          <a:bodyPr spcFirstLastPara="1" wrap="square" lIns="91425" tIns="45700" rIns="91425" bIns="45700" anchor="ctr" anchorCtr="0"/>
          <a:lstStyle>
            <a:lvl1pPr marL="457200" lvl="0" indent="-228600" algn="ctr">
              <a:spcBef>
                <a:spcPts val="400"/>
              </a:spcBef>
              <a:spcAft>
                <a:spcPts val="0"/>
              </a:spcAft>
              <a:buSzPts val="2000"/>
              <a:buNone/>
              <a:defRPr sz="2000" cap="none">
                <a:solidFill>
                  <a:srgbClr val="FFFFFF"/>
                </a:solidFill>
              </a:defRPr>
            </a:lvl1pPr>
            <a:lvl2pPr marL="914400" lvl="1" indent="-228600" algn="l">
              <a:spcBef>
                <a:spcPts val="360"/>
              </a:spcBef>
              <a:spcAft>
                <a:spcPts val="0"/>
              </a:spcAft>
              <a:buSzPts val="1800"/>
              <a:buNone/>
              <a:defRPr sz="1800">
                <a:solidFill>
                  <a:srgbClr val="888888"/>
                </a:solidFill>
              </a:defRPr>
            </a:lvl2pPr>
            <a:lvl3pPr marL="1371600" lvl="2" indent="-228600" algn="l">
              <a:spcBef>
                <a:spcPts val="320"/>
              </a:spcBef>
              <a:spcAft>
                <a:spcPts val="0"/>
              </a:spcAft>
              <a:buSzPts val="1600"/>
              <a:buNone/>
              <a:defRPr sz="1600">
                <a:solidFill>
                  <a:srgbClr val="888888"/>
                </a:solidFill>
              </a:defRPr>
            </a:lvl3pPr>
            <a:lvl4pPr marL="1828800" lvl="3" indent="-228600" algn="l">
              <a:spcBef>
                <a:spcPts val="280"/>
              </a:spcBef>
              <a:spcAft>
                <a:spcPts val="0"/>
              </a:spcAft>
              <a:buSzPts val="1400"/>
              <a:buNone/>
              <a:defRPr sz="1400">
                <a:solidFill>
                  <a:srgbClr val="888888"/>
                </a:solidFill>
              </a:defRPr>
            </a:lvl4pPr>
            <a:lvl5pPr marL="2286000" lvl="4" indent="-228600" algn="l">
              <a:spcBef>
                <a:spcPts val="280"/>
              </a:spcBef>
              <a:spcAft>
                <a:spcPts val="0"/>
              </a:spcAft>
              <a:buSzPts val="1400"/>
              <a:buNone/>
              <a:defRPr sz="1400">
                <a:solidFill>
                  <a:srgbClr val="888888"/>
                </a:solidFill>
              </a:defRPr>
            </a:lvl5pPr>
            <a:lvl6pPr marL="2743200" lvl="5" indent="-228600" algn="l">
              <a:spcBef>
                <a:spcPts val="280"/>
              </a:spcBef>
              <a:spcAft>
                <a:spcPts val="0"/>
              </a:spcAft>
              <a:buSzPts val="1400"/>
              <a:buNone/>
              <a:defRPr sz="1400">
                <a:solidFill>
                  <a:srgbClr val="888888"/>
                </a:solidFill>
              </a:defRPr>
            </a:lvl6pPr>
            <a:lvl7pPr marL="3200400" lvl="6" indent="-228600" algn="l">
              <a:spcBef>
                <a:spcPts val="280"/>
              </a:spcBef>
              <a:spcAft>
                <a:spcPts val="0"/>
              </a:spcAft>
              <a:buSzPts val="1400"/>
              <a:buNone/>
              <a:defRPr sz="1400">
                <a:solidFill>
                  <a:srgbClr val="888888"/>
                </a:solidFill>
              </a:defRPr>
            </a:lvl7pPr>
            <a:lvl8pPr marL="3657600" lvl="7" indent="-228600" algn="l">
              <a:spcBef>
                <a:spcPts val="280"/>
              </a:spcBef>
              <a:spcAft>
                <a:spcPts val="0"/>
              </a:spcAft>
              <a:buSzPts val="1400"/>
              <a:buNone/>
              <a:defRPr sz="1400">
                <a:solidFill>
                  <a:srgbClr val="888888"/>
                </a:solidFill>
              </a:defRPr>
            </a:lvl8pPr>
            <a:lvl9pPr marL="4114800" lvl="8" indent="-228600" algn="l">
              <a:spcBef>
                <a:spcPts val="280"/>
              </a:spcBef>
              <a:spcAft>
                <a:spcPts val="0"/>
              </a:spcAft>
              <a:buSzPts val="1400"/>
              <a:buNone/>
              <a:defRPr sz="1400">
                <a:solidFill>
                  <a:srgbClr val="888888"/>
                </a:solidFill>
              </a:defRPr>
            </a:lvl9pPr>
          </a:lstStyle>
          <a:p>
            <a:endParaRPr/>
          </a:p>
        </p:txBody>
      </p:sp>
      <p:sp>
        <p:nvSpPr>
          <p:cNvPr id="50" name="Google Shape;50;p4"/>
          <p:cNvSpPr/>
          <p:nvPr/>
        </p:nvSpPr>
        <p:spPr>
          <a:xfrm>
            <a:off x="675757" y="3124200"/>
            <a:ext cx="7817599" cy="2077720"/>
          </a:xfrm>
          <a:prstGeom prst="rect">
            <a:avLst/>
          </a:prstGeom>
          <a:noFill/>
          <a:ln w="9525" cap="flat" cmpd="dbl">
            <a:solidFill>
              <a:srgbClr val="6B7C7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1"/>
        <p:cNvGrpSpPr/>
        <p:nvPr/>
      </p:nvGrpSpPr>
      <p:grpSpPr>
        <a:xfrm>
          <a:off x="0" y="0"/>
          <a:ext cx="0" cy="0"/>
          <a:chOff x="0" y="0"/>
          <a:chExt cx="0" cy="0"/>
        </a:xfrm>
      </p:grpSpPr>
      <p:sp>
        <p:nvSpPr>
          <p:cNvPr id="52" name="Google Shape;52;p5"/>
          <p:cNvSpPr txBox="1">
            <a:spLocks noGrp="1"/>
          </p:cNvSpPr>
          <p:nvPr>
            <p:ph type="title"/>
          </p:nvPr>
        </p:nvSpPr>
        <p:spPr>
          <a:xfrm>
            <a:off x="426128" y="408372"/>
            <a:ext cx="8260672" cy="1039427"/>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
          <p:cNvSpPr txBox="1">
            <a:spLocks noGrp="1"/>
          </p:cNvSpPr>
          <p:nvPr>
            <p:ph type="body" idx="1"/>
          </p:nvPr>
        </p:nvSpPr>
        <p:spPr>
          <a:xfrm>
            <a:off x="426128" y="1719071"/>
            <a:ext cx="4038600" cy="4407408"/>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4" name="Google Shape;54;p5"/>
          <p:cNvSpPr txBox="1">
            <a:spLocks noGrp="1"/>
          </p:cNvSpPr>
          <p:nvPr>
            <p:ph type="body" idx="2"/>
          </p:nvPr>
        </p:nvSpPr>
        <p:spPr>
          <a:xfrm>
            <a:off x="4648200" y="1719071"/>
            <a:ext cx="4038600" cy="4407408"/>
          </a:xfrm>
          <a:prstGeom prst="rect">
            <a:avLst/>
          </a:prstGeom>
          <a:noFill/>
          <a:ln>
            <a:noFill/>
          </a:ln>
        </p:spPr>
        <p:txBody>
          <a:bodyPr spcFirstLastPara="1" wrap="square" lIns="91425" tIns="45700" rIns="91425" bIns="45700" anchor="t" anchorCtr="0"/>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55" name="Google Shape;55;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6" name="Google Shape;56;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7" name="Google Shape;57;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8"/>
        <p:cNvGrpSpPr/>
        <p:nvPr/>
      </p:nvGrpSpPr>
      <p:grpSpPr>
        <a:xfrm>
          <a:off x="0" y="0"/>
          <a:ext cx="0" cy="0"/>
          <a:chOff x="0" y="0"/>
          <a:chExt cx="0" cy="0"/>
        </a:xfrm>
      </p:grpSpPr>
      <p:sp>
        <p:nvSpPr>
          <p:cNvPr id="59" name="Google Shape;59;p6"/>
          <p:cNvSpPr txBox="1">
            <a:spLocks noGrp="1"/>
          </p:cNvSpPr>
          <p:nvPr>
            <p:ph type="title"/>
          </p:nvPr>
        </p:nvSpPr>
        <p:spPr>
          <a:xfrm>
            <a:off x="426128" y="408372"/>
            <a:ext cx="8260672" cy="1039427"/>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35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
          <p:cNvSpPr txBox="1">
            <a:spLocks noGrp="1"/>
          </p:cNvSpPr>
          <p:nvPr>
            <p:ph type="body" idx="1"/>
          </p:nvPr>
        </p:nvSpPr>
        <p:spPr>
          <a:xfrm>
            <a:off x="426128" y="1722438"/>
            <a:ext cx="4040188" cy="639762"/>
          </a:xfrm>
          <a:prstGeom prst="rect">
            <a:avLst/>
          </a:prstGeom>
          <a:noFill/>
          <a:ln>
            <a:noFill/>
          </a:ln>
        </p:spPr>
        <p:txBody>
          <a:bodyPr spcFirstLastPara="1" wrap="square" lIns="91425" tIns="45700" rIns="91425" bIns="45700" anchor="b" anchorCtr="0"/>
          <a:lstStyle>
            <a:lvl1pPr marL="457200" lvl="0" indent="-228600" algn="ctr">
              <a:spcBef>
                <a:spcPts val="440"/>
              </a:spcBef>
              <a:spcAft>
                <a:spcPts val="0"/>
              </a:spcAft>
              <a:buSzPts val="2200"/>
              <a:buNone/>
              <a:defRPr sz="2200" b="1"/>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61" name="Google Shape;61;p6"/>
          <p:cNvSpPr txBox="1">
            <a:spLocks noGrp="1"/>
          </p:cNvSpPr>
          <p:nvPr>
            <p:ph type="body" idx="2"/>
          </p:nvPr>
        </p:nvSpPr>
        <p:spPr>
          <a:xfrm>
            <a:off x="426128" y="2438400"/>
            <a:ext cx="4040188" cy="3687762"/>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62" name="Google Shape;62;p6"/>
          <p:cNvSpPr txBox="1">
            <a:spLocks noGrp="1"/>
          </p:cNvSpPr>
          <p:nvPr>
            <p:ph type="body" idx="3"/>
          </p:nvPr>
        </p:nvSpPr>
        <p:spPr>
          <a:xfrm>
            <a:off x="4645025" y="1722438"/>
            <a:ext cx="4041775" cy="639762"/>
          </a:xfrm>
          <a:prstGeom prst="rect">
            <a:avLst/>
          </a:prstGeom>
          <a:noFill/>
          <a:ln>
            <a:noFill/>
          </a:ln>
        </p:spPr>
        <p:txBody>
          <a:bodyPr spcFirstLastPara="1" wrap="square" lIns="91425" tIns="45700" rIns="91425" bIns="45700" anchor="b" anchorCtr="0"/>
          <a:lstStyle>
            <a:lvl1pPr marL="457200" lvl="0" indent="-228600" algn="ctr">
              <a:spcBef>
                <a:spcPts val="440"/>
              </a:spcBef>
              <a:spcAft>
                <a:spcPts val="0"/>
              </a:spcAft>
              <a:buSzPts val="2200"/>
              <a:buNone/>
              <a:defRPr sz="2200" b="1"/>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63" name="Google Shape;63;p6"/>
          <p:cNvSpPr txBox="1">
            <a:spLocks noGrp="1"/>
          </p:cNvSpPr>
          <p:nvPr>
            <p:ph type="body" idx="4"/>
          </p:nvPr>
        </p:nvSpPr>
        <p:spPr>
          <a:xfrm>
            <a:off x="4645025" y="2438400"/>
            <a:ext cx="4041775" cy="3687762"/>
          </a:xfrm>
          <a:prstGeom prst="rect">
            <a:avLst/>
          </a:prstGeom>
          <a:noFill/>
          <a:ln>
            <a:noFill/>
          </a:ln>
        </p:spPr>
        <p:txBody>
          <a:bodyPr spcFirstLastPara="1" wrap="square" lIns="91425" tIns="45700" rIns="91425" bIns="45700" anchor="t" anchorCtr="0"/>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64" name="Google Shape;6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5" name="Google Shape;6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7"/>
        <p:cNvGrpSpPr/>
        <p:nvPr/>
      </p:nvGrpSpPr>
      <p:grpSpPr>
        <a:xfrm>
          <a:off x="0" y="0"/>
          <a:ext cx="0" cy="0"/>
          <a:chOff x="0" y="0"/>
          <a:chExt cx="0" cy="0"/>
        </a:xfrm>
      </p:grpSpPr>
      <p:sp>
        <p:nvSpPr>
          <p:cNvPr id="68" name="Google Shape;68;p7"/>
          <p:cNvSpPr txBox="1">
            <a:spLocks noGrp="1"/>
          </p:cNvSpPr>
          <p:nvPr>
            <p:ph type="title"/>
          </p:nvPr>
        </p:nvSpPr>
        <p:spPr>
          <a:xfrm>
            <a:off x="426128" y="408372"/>
            <a:ext cx="8260672" cy="1039427"/>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0" name="Google Shape;70;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1" name="Google Shape;71;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78"/>
        <p:cNvGrpSpPr/>
        <p:nvPr/>
      </p:nvGrpSpPr>
      <p:grpSpPr>
        <a:xfrm>
          <a:off x="0" y="0"/>
          <a:ext cx="0" cy="0"/>
          <a:chOff x="0" y="0"/>
          <a:chExt cx="0" cy="0"/>
        </a:xfrm>
      </p:grpSpPr>
      <p:sp>
        <p:nvSpPr>
          <p:cNvPr id="79" name="Google Shape;79;p9"/>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80" name="Google Shape;80;p9"/>
          <p:cNvSpPr/>
          <p:nvPr/>
        </p:nvSpPr>
        <p:spPr>
          <a:xfrm>
            <a:off x="91440" y="101600"/>
            <a:ext cx="8961120" cy="6664960"/>
          </a:xfrm>
          <a:prstGeom prst="roundRect">
            <a:avLst>
              <a:gd name="adj" fmla="val 1735"/>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81" name="Google Shape;81;p9"/>
          <p:cNvSpPr txBox="1">
            <a:spLocks noGrp="1"/>
          </p:cNvSpPr>
          <p:nvPr>
            <p:ph type="body" idx="1"/>
          </p:nvPr>
        </p:nvSpPr>
        <p:spPr>
          <a:xfrm>
            <a:off x="3886200" y="685800"/>
            <a:ext cx="4572000" cy="5257802"/>
          </a:xfrm>
          <a:prstGeom prst="rect">
            <a:avLst/>
          </a:prstGeom>
          <a:noFill/>
          <a:ln>
            <a:noFill/>
          </a:ln>
        </p:spPr>
        <p:txBody>
          <a:bodyPr spcFirstLastPara="1" wrap="square" lIns="91425" tIns="45700" rIns="91425" bIns="45700" anchor="t" anchorCtr="0"/>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82" name="Google Shape;8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3" name="Google Shape;8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84" name="Google Shape;8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
        <p:nvSpPr>
          <p:cNvPr id="85" name="Google Shape;85;p9"/>
          <p:cNvSpPr/>
          <p:nvPr/>
        </p:nvSpPr>
        <p:spPr>
          <a:xfrm>
            <a:off x="560034" y="1505712"/>
            <a:ext cx="2716566" cy="3523488"/>
          </a:xfrm>
          <a:prstGeom prst="rect">
            <a:avLst/>
          </a:prstGeom>
          <a:solidFill>
            <a:srgbClr val="FFFFFF">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86" name="Google Shape;86;p9"/>
          <p:cNvSpPr/>
          <p:nvPr/>
        </p:nvSpPr>
        <p:spPr>
          <a:xfrm>
            <a:off x="676690" y="1642472"/>
            <a:ext cx="2483254" cy="3234328"/>
          </a:xfrm>
          <a:prstGeom prst="rect">
            <a:avLst/>
          </a:prstGeom>
          <a:solidFill>
            <a:srgbClr val="FFFFFF"/>
          </a:solidFill>
          <a:ln w="9525" cap="flat" cmpd="dbl">
            <a:solidFill>
              <a:srgbClr val="6B7C7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87" name="Google Shape;87;p9"/>
          <p:cNvSpPr txBox="1">
            <a:spLocks noGrp="1"/>
          </p:cNvSpPr>
          <p:nvPr>
            <p:ph type="body" idx="2"/>
          </p:nvPr>
        </p:nvSpPr>
        <p:spPr>
          <a:xfrm>
            <a:off x="769000" y="2971800"/>
            <a:ext cx="2298634" cy="1752600"/>
          </a:xfrm>
          <a:prstGeom prst="rect">
            <a:avLst/>
          </a:prstGeom>
          <a:noFill/>
          <a:ln>
            <a:noFill/>
          </a:ln>
        </p:spPr>
        <p:txBody>
          <a:bodyPr spcFirstLastPara="1" wrap="square" lIns="91425" tIns="45700" rIns="91425" bIns="45700" anchor="t" anchorCtr="0"/>
          <a:lstStyle>
            <a:lvl1pPr marL="457200" lvl="0" indent="-228600" algn="l">
              <a:spcBef>
                <a:spcPts val="400"/>
              </a:spcBef>
              <a:spcAft>
                <a:spcPts val="0"/>
              </a:spcAft>
              <a:buSzPts val="1400"/>
              <a:buNone/>
              <a:defRPr sz="1400">
                <a:solidFill>
                  <a:srgbClr val="47534C"/>
                </a:solidFill>
              </a:defRPr>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88" name="Google Shape;88;p9"/>
          <p:cNvSpPr txBox="1">
            <a:spLocks noGrp="1"/>
          </p:cNvSpPr>
          <p:nvPr>
            <p:ph type="title"/>
          </p:nvPr>
        </p:nvSpPr>
        <p:spPr>
          <a:xfrm>
            <a:off x="769000" y="1734312"/>
            <a:ext cx="2298634" cy="1191620"/>
          </a:xfrm>
          <a:prstGeom prst="rect">
            <a:avLst/>
          </a:prstGeom>
          <a:noFill/>
          <a:ln>
            <a:noFill/>
          </a:ln>
        </p:spPr>
        <p:txBody>
          <a:bodyPr spcFirstLastPara="1" wrap="square" lIns="91425" tIns="45700" rIns="91425" bIns="45700" anchor="b" anchorCtr="0"/>
          <a:lstStyle>
            <a:lvl1pPr lvl="0" algn="l">
              <a:spcBef>
                <a:spcPts val="0"/>
              </a:spcBef>
              <a:spcAft>
                <a:spcPts val="0"/>
              </a:spcAft>
              <a:buClr>
                <a:srgbClr val="6B7C72"/>
              </a:buClr>
              <a:buSzPts val="2000"/>
              <a:buFont typeface="Calibri"/>
              <a:buNone/>
              <a:defRPr sz="2000" b="0">
                <a:solidFill>
                  <a:srgbClr val="6B7C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89"/>
        <p:cNvGrpSpPr/>
        <p:nvPr/>
      </p:nvGrpSpPr>
      <p:grpSpPr>
        <a:xfrm>
          <a:off x="0" y="0"/>
          <a:ext cx="0" cy="0"/>
          <a:chOff x="0" y="0"/>
          <a:chExt cx="0" cy="0"/>
        </a:xfrm>
      </p:grpSpPr>
      <p:sp>
        <p:nvSpPr>
          <p:cNvPr id="90" name="Google Shape;90;p10"/>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1" name="Google Shape;91;p10"/>
          <p:cNvSpPr/>
          <p:nvPr/>
        </p:nvSpPr>
        <p:spPr>
          <a:xfrm>
            <a:off x="91440" y="101600"/>
            <a:ext cx="8961120" cy="6664960"/>
          </a:xfrm>
          <a:prstGeom prst="roundRect">
            <a:avLst>
              <a:gd name="adj" fmla="val 1735"/>
            </a:avLst>
          </a:prstGeom>
          <a:blipFill rotWithShape="1">
            <a:blip r:embed="rId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2" name="Google Shape;92;p10"/>
          <p:cNvSpPr>
            <a:spLocks noGrp="1"/>
          </p:cNvSpPr>
          <p:nvPr>
            <p:ph type="pic" idx="2"/>
          </p:nvPr>
        </p:nvSpPr>
        <p:spPr>
          <a:xfrm>
            <a:off x="685800" y="621437"/>
            <a:ext cx="7772400" cy="4331564"/>
          </a:xfrm>
          <a:prstGeom prst="rect">
            <a:avLst/>
          </a:prstGeom>
          <a:solidFill>
            <a:schemeClr val="lt2"/>
          </a:solidFill>
          <a:ln>
            <a:noFill/>
          </a:ln>
        </p:spPr>
        <p:txBody>
          <a:bodyPr spcFirstLastPara="1" wrap="square" lIns="91425" tIns="45700" rIns="91425" bIns="45700" anchor="t" anchorCtr="0"/>
          <a:lstStyle>
            <a:lvl1pPr marR="0" lvl="0" algn="l" rtl="0">
              <a:spcBef>
                <a:spcPts val="640"/>
              </a:spcBef>
              <a:spcAft>
                <a:spcPts val="0"/>
              </a:spcAft>
              <a:buClr>
                <a:schemeClr val="accent1"/>
              </a:buClr>
              <a:buSzPts val="3200"/>
              <a:buFont typeface="Arial"/>
              <a:buNone/>
              <a:defRPr sz="3200" b="0" i="0" u="none" strike="noStrike" cap="none">
                <a:solidFill>
                  <a:schemeClr val="dk2"/>
                </a:solidFill>
                <a:latin typeface="Calibri"/>
                <a:ea typeface="Calibri"/>
                <a:cs typeface="Calibri"/>
                <a:sym typeface="Calibri"/>
              </a:defRPr>
            </a:lvl1pPr>
            <a:lvl2pPr marR="0" lvl="1" algn="l" rtl="0">
              <a:spcBef>
                <a:spcPts val="560"/>
              </a:spcBef>
              <a:spcAft>
                <a:spcPts val="0"/>
              </a:spcAft>
              <a:buClr>
                <a:schemeClr val="accent2"/>
              </a:buClr>
              <a:buSzPts val="2800"/>
              <a:buFont typeface="Arial"/>
              <a:buNone/>
              <a:defRPr sz="2800" b="0" i="0" u="none" strike="noStrike" cap="none">
                <a:solidFill>
                  <a:schemeClr val="dk2"/>
                </a:solidFill>
                <a:latin typeface="Calibri"/>
                <a:ea typeface="Calibri"/>
                <a:cs typeface="Calibri"/>
                <a:sym typeface="Calibri"/>
              </a:defRPr>
            </a:lvl2pPr>
            <a:lvl3pPr marR="0" lvl="2" algn="l" rtl="0">
              <a:spcBef>
                <a:spcPts val="480"/>
              </a:spcBef>
              <a:spcAft>
                <a:spcPts val="0"/>
              </a:spcAft>
              <a:buClr>
                <a:schemeClr val="accent3"/>
              </a:buClr>
              <a:buSzPts val="2400"/>
              <a:buFont typeface="Arial"/>
              <a:buNone/>
              <a:defRPr sz="2400" b="0" i="0" u="none" strike="noStrike" cap="none">
                <a:solidFill>
                  <a:schemeClr val="dk2"/>
                </a:solidFill>
                <a:latin typeface="Calibri"/>
                <a:ea typeface="Calibri"/>
                <a:cs typeface="Calibri"/>
                <a:sym typeface="Calibri"/>
              </a:defRPr>
            </a:lvl3pPr>
            <a:lvl4pPr marR="0" lvl="3" algn="l" rtl="0">
              <a:spcBef>
                <a:spcPts val="400"/>
              </a:spcBef>
              <a:spcAft>
                <a:spcPts val="0"/>
              </a:spcAft>
              <a:buClr>
                <a:schemeClr val="accent4"/>
              </a:buClr>
              <a:buSzPts val="2000"/>
              <a:buFont typeface="Arial"/>
              <a:buNone/>
              <a:defRPr sz="2000" b="0" i="0" u="none" strike="noStrike" cap="none">
                <a:solidFill>
                  <a:schemeClr val="dk2"/>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None/>
              <a:defRPr sz="2000" b="0" i="0" u="none" strike="noStrike" cap="none">
                <a:solidFill>
                  <a:schemeClr val="dk2"/>
                </a:solidFill>
                <a:latin typeface="Calibri"/>
                <a:ea typeface="Calibri"/>
                <a:cs typeface="Calibri"/>
                <a:sym typeface="Calibri"/>
              </a:defRPr>
            </a:lvl5pPr>
            <a:lvl6pPr marR="0" lvl="5" algn="l" rtl="0">
              <a:spcBef>
                <a:spcPts val="400"/>
              </a:spcBef>
              <a:spcAft>
                <a:spcPts val="0"/>
              </a:spcAft>
              <a:buClr>
                <a:schemeClr val="accent1"/>
              </a:buClr>
              <a:buSzPts val="2000"/>
              <a:buFont typeface="Arial"/>
              <a:buNone/>
              <a:defRPr sz="2000" b="0" i="0" u="none" strike="noStrike" cap="none">
                <a:solidFill>
                  <a:schemeClr val="dk2"/>
                </a:solidFill>
                <a:latin typeface="Calibri"/>
                <a:ea typeface="Calibri"/>
                <a:cs typeface="Calibri"/>
                <a:sym typeface="Calibri"/>
              </a:defRPr>
            </a:lvl6pPr>
            <a:lvl7pPr marR="0" lvl="6" algn="l" rtl="0">
              <a:spcBef>
                <a:spcPts val="400"/>
              </a:spcBef>
              <a:spcAft>
                <a:spcPts val="0"/>
              </a:spcAft>
              <a:buClr>
                <a:schemeClr val="accent2"/>
              </a:buClr>
              <a:buSzPts val="2000"/>
              <a:buFont typeface="Arial"/>
              <a:buNone/>
              <a:defRPr sz="2000" b="0" i="0" u="none" strike="noStrike" cap="none">
                <a:solidFill>
                  <a:schemeClr val="dk2"/>
                </a:solidFill>
                <a:latin typeface="Calibri"/>
                <a:ea typeface="Calibri"/>
                <a:cs typeface="Calibri"/>
                <a:sym typeface="Calibri"/>
              </a:defRPr>
            </a:lvl7pPr>
            <a:lvl8pPr marR="0" lvl="7" algn="l" rtl="0">
              <a:spcBef>
                <a:spcPts val="400"/>
              </a:spcBef>
              <a:spcAft>
                <a:spcPts val="0"/>
              </a:spcAft>
              <a:buClr>
                <a:schemeClr val="accent3"/>
              </a:buClr>
              <a:buSzPts val="2000"/>
              <a:buFont typeface="Arial"/>
              <a:buNone/>
              <a:defRPr sz="2000" b="0" i="0" u="none" strike="noStrike" cap="none">
                <a:solidFill>
                  <a:schemeClr val="dk2"/>
                </a:solidFill>
                <a:latin typeface="Calibri"/>
                <a:ea typeface="Calibri"/>
                <a:cs typeface="Calibri"/>
                <a:sym typeface="Calibri"/>
              </a:defRPr>
            </a:lvl8pPr>
            <a:lvl9pPr marR="0" lvl="8" algn="l" rtl="0">
              <a:spcBef>
                <a:spcPts val="400"/>
              </a:spcBef>
              <a:spcAft>
                <a:spcPts val="0"/>
              </a:spcAft>
              <a:buClr>
                <a:schemeClr val="accent4"/>
              </a:buClr>
              <a:buSzPts val="2000"/>
              <a:buFont typeface="Arial"/>
              <a:buNone/>
              <a:defRPr sz="2000" b="0" i="0" u="none" strike="noStrike" cap="none">
                <a:solidFill>
                  <a:schemeClr val="dk2"/>
                </a:solidFill>
                <a:latin typeface="Calibri"/>
                <a:ea typeface="Calibri"/>
                <a:cs typeface="Calibri"/>
                <a:sym typeface="Calibri"/>
              </a:defRPr>
            </a:lvl9pPr>
          </a:lstStyle>
          <a:p>
            <a:endParaRPr dirty="0"/>
          </a:p>
        </p:txBody>
      </p:sp>
      <p:sp>
        <p:nvSpPr>
          <p:cNvPr id="93" name="Google Shape;93;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4" name="Google Shape;94;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
        <p:nvSpPr>
          <p:cNvPr id="95" name="Google Shape;95;p10"/>
          <p:cNvSpPr/>
          <p:nvPr/>
        </p:nvSpPr>
        <p:spPr>
          <a:xfrm>
            <a:off x="685800" y="4953000"/>
            <a:ext cx="7772400" cy="1371600"/>
          </a:xfrm>
          <a:prstGeom prst="rect">
            <a:avLst/>
          </a:prstGeom>
          <a:solidFill>
            <a:srgbClr val="FFFFFF">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6" name="Google Shape;96;p10"/>
          <p:cNvSpPr/>
          <p:nvPr/>
        </p:nvSpPr>
        <p:spPr>
          <a:xfrm>
            <a:off x="761999" y="5029200"/>
            <a:ext cx="7600765" cy="1202924"/>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7" name="Google Shape;97;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98" name="Google Shape;98;p10"/>
          <p:cNvSpPr/>
          <p:nvPr/>
        </p:nvSpPr>
        <p:spPr>
          <a:xfrm>
            <a:off x="914400" y="5638800"/>
            <a:ext cx="7328514" cy="45169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99" name="Google Shape;99;p10"/>
          <p:cNvSpPr/>
          <p:nvPr/>
        </p:nvSpPr>
        <p:spPr>
          <a:xfrm>
            <a:off x="605589" y="5074920"/>
            <a:ext cx="7946136" cy="109728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00" name="Google Shape;100;p10"/>
          <p:cNvSpPr txBox="1">
            <a:spLocks noGrp="1"/>
          </p:cNvSpPr>
          <p:nvPr>
            <p:ph type="body" idx="1"/>
          </p:nvPr>
        </p:nvSpPr>
        <p:spPr>
          <a:xfrm>
            <a:off x="956289" y="5656556"/>
            <a:ext cx="7244736" cy="401715"/>
          </a:xfrm>
          <a:prstGeom prst="rect">
            <a:avLst/>
          </a:prstGeom>
          <a:noFill/>
          <a:ln>
            <a:noFill/>
          </a:ln>
        </p:spPr>
        <p:txBody>
          <a:bodyPr spcFirstLastPara="1" wrap="square" lIns="91425" tIns="45700" rIns="91425" bIns="45700" anchor="ctr" anchorCtr="0"/>
          <a:lstStyle>
            <a:lvl1pPr marL="457200" lvl="0" indent="-228600" algn="ctr">
              <a:spcBef>
                <a:spcPts val="300"/>
              </a:spcBef>
              <a:spcAft>
                <a:spcPts val="0"/>
              </a:spcAft>
              <a:buSzPts val="1500"/>
              <a:buNone/>
              <a:defRPr sz="1500" cap="none">
                <a:solidFill>
                  <a:srgbClr val="FFFFFF"/>
                </a:solidFill>
              </a:defRPr>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01" name="Google Shape;101;p10"/>
          <p:cNvSpPr txBox="1">
            <a:spLocks noGrp="1"/>
          </p:cNvSpPr>
          <p:nvPr>
            <p:ph type="title"/>
          </p:nvPr>
        </p:nvSpPr>
        <p:spPr>
          <a:xfrm>
            <a:off x="914400" y="5105400"/>
            <a:ext cx="7328514" cy="523043"/>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2000"/>
              <a:buFont typeface="Calibri"/>
              <a:buNone/>
              <a:defRPr sz="2000" b="0">
                <a:solidFill>
                  <a:srgbClr val="6B7C7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2"/>
        <p:cNvGrpSpPr/>
        <p:nvPr/>
      </p:nvGrpSpPr>
      <p:grpSpPr>
        <a:xfrm>
          <a:off x="0" y="0"/>
          <a:ext cx="0" cy="0"/>
          <a:chOff x="0" y="0"/>
          <a:chExt cx="0" cy="0"/>
        </a:xfrm>
      </p:grpSpPr>
      <p:sp>
        <p:nvSpPr>
          <p:cNvPr id="103" name="Google Shape;103;p11"/>
          <p:cNvSpPr txBox="1">
            <a:spLocks noGrp="1"/>
          </p:cNvSpPr>
          <p:nvPr>
            <p:ph type="title"/>
          </p:nvPr>
        </p:nvSpPr>
        <p:spPr>
          <a:xfrm>
            <a:off x="426128" y="408372"/>
            <a:ext cx="8260672" cy="1039427"/>
          </a:xfrm>
          <a:prstGeom prst="rect">
            <a:avLst/>
          </a:prstGeom>
          <a:noFill/>
          <a:ln>
            <a:noFill/>
          </a:ln>
        </p:spPr>
        <p:txBody>
          <a:bodyPr spcFirstLastPara="1" wrap="square" lIns="91425" tIns="45700" rIns="91425" bIns="45700" anchor="ctr" anchorCtr="0"/>
          <a:lstStyle>
            <a:lvl1pPr lvl="0" algn="ctr">
              <a:spcBef>
                <a:spcPts val="0"/>
              </a:spcBef>
              <a:spcAft>
                <a:spcPts val="0"/>
              </a:spcAft>
              <a:buClr>
                <a:srgbClr val="6B7C7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11"/>
          <p:cNvSpPr txBox="1">
            <a:spLocks noGrp="1"/>
          </p:cNvSpPr>
          <p:nvPr>
            <p:ph type="body" idx="1"/>
          </p:nvPr>
        </p:nvSpPr>
        <p:spPr>
          <a:xfrm rot="5400000">
            <a:off x="2385218" y="-175419"/>
            <a:ext cx="4373563" cy="8229600"/>
          </a:xfrm>
          <a:prstGeom prst="rect">
            <a:avLst/>
          </a:prstGeom>
          <a:noFill/>
          <a:ln>
            <a:noFill/>
          </a:ln>
        </p:spPr>
        <p:txBody>
          <a:bodyPr spcFirstLastPara="1" wrap="square" lIns="91425" tIns="45700" rIns="91425" bIns="45700" anchor="t" anchorCtr="0"/>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05" name="Google Shape;10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6" name="Google Shape;10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07" name="Google Shape;10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alphaModFix/>
          </a:blip>
          <a:tile tx="0" ty="0" sx="100000" sy="100000" flip="none" algn="tl"/>
        </a:blipFill>
        <a:effectLst/>
      </p:bgPr>
    </p:bg>
    <p:spTree>
      <p:nvGrpSpPr>
        <p:cNvPr id="1" name="Shape 9"/>
        <p:cNvGrpSpPr/>
        <p:nvPr/>
      </p:nvGrpSpPr>
      <p:grpSpPr>
        <a:xfrm>
          <a:off x="0" y="0"/>
          <a:ext cx="0" cy="0"/>
          <a:chOff x="0" y="0"/>
          <a:chExt cx="0" cy="0"/>
        </a:xfrm>
      </p:grpSpPr>
      <p:sp>
        <p:nvSpPr>
          <p:cNvPr id="10" name="Google Shape;10;p1"/>
          <p:cNvSpPr/>
          <p:nvPr/>
        </p:nvSpPr>
        <p:spPr>
          <a:xfrm>
            <a:off x="0" y="0"/>
            <a:ext cx="9144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1" name="Google Shape;11;p1"/>
          <p:cNvSpPr/>
          <p:nvPr/>
        </p:nvSpPr>
        <p:spPr>
          <a:xfrm>
            <a:off x="91440" y="101600"/>
            <a:ext cx="8961120" cy="6664960"/>
          </a:xfrm>
          <a:prstGeom prst="roundRect">
            <a:avLst>
              <a:gd name="adj" fmla="val 1735"/>
            </a:avLst>
          </a:prstGeom>
          <a:blipFill rotWithShape="1">
            <a:blip r:embed="rId12">
              <a:alphaModFix/>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2" name="Google Shape;12;p1"/>
          <p:cNvSpPr txBox="1">
            <a:spLocks noGrp="1"/>
          </p:cNvSpPr>
          <p:nvPr>
            <p:ph type="body" idx="1"/>
          </p:nvPr>
        </p:nvSpPr>
        <p:spPr>
          <a:xfrm>
            <a:off x="457200" y="1752600"/>
            <a:ext cx="8229600" cy="4373563"/>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chemeClr val="accent1"/>
              </a:buClr>
              <a:buSzPts val="2400"/>
              <a:buFont typeface="Arial"/>
              <a:buChar char="•"/>
              <a:defRPr sz="2400" b="0" i="0" u="none" strike="noStrike" cap="none">
                <a:solidFill>
                  <a:schemeClr val="dk2"/>
                </a:solidFill>
                <a:latin typeface="Calibri"/>
                <a:ea typeface="Calibri"/>
                <a:cs typeface="Calibri"/>
                <a:sym typeface="Calibri"/>
              </a:defRPr>
            </a:lvl1pPr>
            <a:lvl2pPr marL="914400" marR="0" lvl="1" indent="-355600" algn="l" rtl="0">
              <a:spcBef>
                <a:spcPts val="400"/>
              </a:spcBef>
              <a:spcAft>
                <a:spcPts val="0"/>
              </a:spcAft>
              <a:buClr>
                <a:schemeClr val="accent2"/>
              </a:buClr>
              <a:buSzPts val="2000"/>
              <a:buFont typeface="Arial"/>
              <a:buChar char="•"/>
              <a:defRPr sz="2000" b="0" i="0" u="none" strike="noStrike" cap="none">
                <a:solidFill>
                  <a:schemeClr val="dk2"/>
                </a:solidFill>
                <a:latin typeface="Calibri"/>
                <a:ea typeface="Calibri"/>
                <a:cs typeface="Calibri"/>
                <a:sym typeface="Calibri"/>
              </a:defRPr>
            </a:lvl2pPr>
            <a:lvl3pPr marL="1371600" marR="0" lvl="2" indent="-342900" algn="l" rtl="0">
              <a:spcBef>
                <a:spcPts val="360"/>
              </a:spcBef>
              <a:spcAft>
                <a:spcPts val="0"/>
              </a:spcAft>
              <a:buClr>
                <a:schemeClr val="accent3"/>
              </a:buClr>
              <a:buSzPts val="1800"/>
              <a:buFont typeface="Arial"/>
              <a:buChar char="•"/>
              <a:defRPr sz="1800" b="0" i="0" u="none" strike="noStrike" cap="none">
                <a:solidFill>
                  <a:schemeClr val="dk2"/>
                </a:solidFill>
                <a:latin typeface="Calibri"/>
                <a:ea typeface="Calibri"/>
                <a:cs typeface="Calibri"/>
                <a:sym typeface="Calibri"/>
              </a:defRPr>
            </a:lvl3pPr>
            <a:lvl4pPr marL="1828800" marR="0" lvl="3" indent="-330200" algn="l" rtl="0">
              <a:spcBef>
                <a:spcPts val="320"/>
              </a:spcBef>
              <a:spcAft>
                <a:spcPts val="0"/>
              </a:spcAft>
              <a:buClr>
                <a:schemeClr val="accent4"/>
              </a:buClr>
              <a:buSzPts val="1600"/>
              <a:buFont typeface="Arial"/>
              <a:buChar char="•"/>
              <a:defRPr sz="1600" b="0" i="0" u="none" strike="noStrike" cap="none">
                <a:solidFill>
                  <a:schemeClr val="dk2"/>
                </a:solidFill>
                <a:latin typeface="Calibri"/>
                <a:ea typeface="Calibri"/>
                <a:cs typeface="Calibri"/>
                <a:sym typeface="Calibri"/>
              </a:defRPr>
            </a:lvl4pPr>
            <a:lvl5pPr marL="2286000" marR="0" lvl="4" indent="-330200" algn="l" rtl="0">
              <a:spcBef>
                <a:spcPts val="320"/>
              </a:spcBef>
              <a:spcAft>
                <a:spcPts val="0"/>
              </a:spcAft>
              <a:buClr>
                <a:schemeClr val="accent5"/>
              </a:buClr>
              <a:buSzPts val="1600"/>
              <a:buFont typeface="Arial"/>
              <a:buChar char="•"/>
              <a:defRPr sz="1600" b="0" i="0" u="none" strike="noStrike" cap="none">
                <a:solidFill>
                  <a:schemeClr val="dk2"/>
                </a:solidFill>
                <a:latin typeface="Calibri"/>
                <a:ea typeface="Calibri"/>
                <a:cs typeface="Calibri"/>
                <a:sym typeface="Calibri"/>
              </a:defRPr>
            </a:lvl5pPr>
            <a:lvl6pPr marL="2743200" marR="0" lvl="5" indent="-317500" algn="l" rtl="0">
              <a:spcBef>
                <a:spcPts val="280"/>
              </a:spcBef>
              <a:spcAft>
                <a:spcPts val="0"/>
              </a:spcAft>
              <a:buClr>
                <a:schemeClr val="accent1"/>
              </a:buClr>
              <a:buSzPts val="1400"/>
              <a:buFont typeface="Arial"/>
              <a:buChar char="•"/>
              <a:defRPr sz="1400" b="0" i="0" u="none" strike="noStrike" cap="none">
                <a:solidFill>
                  <a:schemeClr val="dk2"/>
                </a:solidFill>
                <a:latin typeface="Calibri"/>
                <a:ea typeface="Calibri"/>
                <a:cs typeface="Calibri"/>
                <a:sym typeface="Calibri"/>
              </a:defRPr>
            </a:lvl6pPr>
            <a:lvl7pPr marL="3200400" marR="0" lvl="6" indent="-317500" algn="l" rtl="0">
              <a:spcBef>
                <a:spcPts val="280"/>
              </a:spcBef>
              <a:spcAft>
                <a:spcPts val="0"/>
              </a:spcAft>
              <a:buClr>
                <a:schemeClr val="accent2"/>
              </a:buClr>
              <a:buSzPts val="1400"/>
              <a:buFont typeface="Arial"/>
              <a:buChar char="•"/>
              <a:defRPr sz="1400" b="0" i="0" u="none" strike="noStrike" cap="none">
                <a:solidFill>
                  <a:schemeClr val="dk2"/>
                </a:solidFill>
                <a:latin typeface="Calibri"/>
                <a:ea typeface="Calibri"/>
                <a:cs typeface="Calibri"/>
                <a:sym typeface="Calibri"/>
              </a:defRPr>
            </a:lvl7pPr>
            <a:lvl8pPr marL="3657600" marR="0" lvl="7" indent="-317500" algn="l" rtl="0">
              <a:spcBef>
                <a:spcPts val="280"/>
              </a:spcBef>
              <a:spcAft>
                <a:spcPts val="0"/>
              </a:spcAft>
              <a:buClr>
                <a:schemeClr val="accent3"/>
              </a:buClr>
              <a:buSzPts val="1400"/>
              <a:buFont typeface="Arial"/>
              <a:buChar char="•"/>
              <a:defRPr sz="1400" b="0" i="0" u="none" strike="noStrike" cap="none">
                <a:solidFill>
                  <a:schemeClr val="dk2"/>
                </a:solidFill>
                <a:latin typeface="Calibri"/>
                <a:ea typeface="Calibri"/>
                <a:cs typeface="Calibri"/>
                <a:sym typeface="Calibri"/>
              </a:defRPr>
            </a:lvl8pPr>
            <a:lvl9pPr marL="4114800" marR="0" lvl="8" indent="-317500" algn="l" rtl="0">
              <a:spcBef>
                <a:spcPts val="280"/>
              </a:spcBef>
              <a:spcAft>
                <a:spcPts val="0"/>
              </a:spcAft>
              <a:buClr>
                <a:schemeClr val="accent4"/>
              </a:buClr>
              <a:buSzPts val="1400"/>
              <a:buFont typeface="Arial"/>
              <a:buChar char="•"/>
              <a:defRPr sz="1400" b="0" i="0" u="none" strike="noStrike" cap="none">
                <a:solidFill>
                  <a:schemeClr val="dk2"/>
                </a:solidFill>
                <a:latin typeface="Calibri"/>
                <a:ea typeface="Calibri"/>
                <a:cs typeface="Calibri"/>
                <a:sym typeface="Calibri"/>
              </a:defRPr>
            </a:lvl9pPr>
          </a:lstStyle>
          <a:p>
            <a:endParaRPr/>
          </a:p>
        </p:txBody>
      </p:sp>
      <p:sp>
        <p:nvSpPr>
          <p:cNvPr id="13" name="Google Shape;13;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4" name="Google Shape;14;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5" name="Google Shape;15;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dk2"/>
                </a:solidFill>
                <a:latin typeface="Calibri"/>
                <a:ea typeface="Calibri"/>
                <a:cs typeface="Calibri"/>
                <a:sym typeface="Calibri"/>
              </a:defRPr>
            </a:lvl1pPr>
            <a:lvl2pPr marL="0" marR="0" lvl="1" indent="0" algn="r" rtl="0">
              <a:spcBef>
                <a:spcPts val="0"/>
              </a:spcBef>
              <a:buNone/>
              <a:defRPr sz="1200" b="0" i="0" u="none" strike="noStrike" cap="none">
                <a:solidFill>
                  <a:schemeClr val="dk2"/>
                </a:solidFill>
                <a:latin typeface="Calibri"/>
                <a:ea typeface="Calibri"/>
                <a:cs typeface="Calibri"/>
                <a:sym typeface="Calibri"/>
              </a:defRPr>
            </a:lvl2pPr>
            <a:lvl3pPr marL="0" marR="0" lvl="2" indent="0" algn="r" rtl="0">
              <a:spcBef>
                <a:spcPts val="0"/>
              </a:spcBef>
              <a:buNone/>
              <a:defRPr sz="1200" b="0" i="0" u="none" strike="noStrike" cap="none">
                <a:solidFill>
                  <a:schemeClr val="dk2"/>
                </a:solidFill>
                <a:latin typeface="Calibri"/>
                <a:ea typeface="Calibri"/>
                <a:cs typeface="Calibri"/>
                <a:sym typeface="Calibri"/>
              </a:defRPr>
            </a:lvl3pPr>
            <a:lvl4pPr marL="0" marR="0" lvl="3" indent="0" algn="r" rtl="0">
              <a:spcBef>
                <a:spcPts val="0"/>
              </a:spcBef>
              <a:buNone/>
              <a:defRPr sz="1200" b="0" i="0" u="none" strike="noStrike" cap="none">
                <a:solidFill>
                  <a:schemeClr val="dk2"/>
                </a:solidFill>
                <a:latin typeface="Calibri"/>
                <a:ea typeface="Calibri"/>
                <a:cs typeface="Calibri"/>
                <a:sym typeface="Calibri"/>
              </a:defRPr>
            </a:lvl4pPr>
            <a:lvl5pPr marL="0" marR="0" lvl="4" indent="0" algn="r" rtl="0">
              <a:spcBef>
                <a:spcPts val="0"/>
              </a:spcBef>
              <a:buNone/>
              <a:defRPr sz="1200" b="0" i="0" u="none" strike="noStrike" cap="none">
                <a:solidFill>
                  <a:schemeClr val="dk2"/>
                </a:solidFill>
                <a:latin typeface="Calibri"/>
                <a:ea typeface="Calibri"/>
                <a:cs typeface="Calibri"/>
                <a:sym typeface="Calibri"/>
              </a:defRPr>
            </a:lvl5pPr>
            <a:lvl6pPr marL="0" marR="0" lvl="5" indent="0" algn="r" rtl="0">
              <a:spcBef>
                <a:spcPts val="0"/>
              </a:spcBef>
              <a:buNone/>
              <a:defRPr sz="1200" b="0" i="0" u="none" strike="noStrike" cap="none">
                <a:solidFill>
                  <a:schemeClr val="dk2"/>
                </a:solidFill>
                <a:latin typeface="Calibri"/>
                <a:ea typeface="Calibri"/>
                <a:cs typeface="Calibri"/>
                <a:sym typeface="Calibri"/>
              </a:defRPr>
            </a:lvl6pPr>
            <a:lvl7pPr marL="0" marR="0" lvl="6" indent="0" algn="r" rtl="0">
              <a:spcBef>
                <a:spcPts val="0"/>
              </a:spcBef>
              <a:buNone/>
              <a:defRPr sz="1200" b="0" i="0" u="none" strike="noStrike" cap="none">
                <a:solidFill>
                  <a:schemeClr val="dk2"/>
                </a:solidFill>
                <a:latin typeface="Calibri"/>
                <a:ea typeface="Calibri"/>
                <a:cs typeface="Calibri"/>
                <a:sym typeface="Calibri"/>
              </a:defRPr>
            </a:lvl7pPr>
            <a:lvl8pPr marL="0" marR="0" lvl="7" indent="0" algn="r" rtl="0">
              <a:spcBef>
                <a:spcPts val="0"/>
              </a:spcBef>
              <a:buNone/>
              <a:defRPr sz="1200" b="0" i="0" u="none" strike="noStrike" cap="none">
                <a:solidFill>
                  <a:schemeClr val="dk2"/>
                </a:solidFill>
                <a:latin typeface="Calibri"/>
                <a:ea typeface="Calibri"/>
                <a:cs typeface="Calibri"/>
                <a:sym typeface="Calibri"/>
              </a:defRPr>
            </a:lvl8pPr>
            <a:lvl9pPr marL="0" marR="0" lvl="8" indent="0" algn="r" rtl="0">
              <a:spcBef>
                <a:spcPts val="0"/>
              </a:spcBef>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dirty="0"/>
          </a:p>
        </p:txBody>
      </p:sp>
      <p:sp>
        <p:nvSpPr>
          <p:cNvPr id="16" name="Google Shape;16;p1"/>
          <p:cNvSpPr/>
          <p:nvPr/>
        </p:nvSpPr>
        <p:spPr>
          <a:xfrm>
            <a:off x="274320" y="278166"/>
            <a:ext cx="8595360" cy="1325880"/>
          </a:xfrm>
          <a:prstGeom prst="rect">
            <a:avLst/>
          </a:prstGeom>
          <a:solidFill>
            <a:srgbClr val="FFFFFF">
              <a:alpha val="8274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7" name="Google Shape;17;p1"/>
          <p:cNvSpPr/>
          <p:nvPr/>
        </p:nvSpPr>
        <p:spPr>
          <a:xfrm>
            <a:off x="372863" y="372862"/>
            <a:ext cx="8380520" cy="111858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8" name="Google Shape;18;p1"/>
          <p:cNvSpPr txBox="1">
            <a:spLocks noGrp="1"/>
          </p:cNvSpPr>
          <p:nvPr>
            <p:ph type="title"/>
          </p:nvPr>
        </p:nvSpPr>
        <p:spPr>
          <a:xfrm>
            <a:off x="426128" y="408372"/>
            <a:ext cx="8260672" cy="1039427"/>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rgbClr val="6B7C72"/>
              </a:buClr>
              <a:buSzPts val="3500"/>
              <a:buFont typeface="Calibri"/>
              <a:buNone/>
              <a:defRPr sz="3500" b="0" i="0" u="none" strike="noStrike" cap="none">
                <a:solidFill>
                  <a:srgbClr val="6B7C7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about:blank"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3"/>
          <p:cNvSpPr txBox="1">
            <a:spLocks noGrp="1"/>
          </p:cNvSpPr>
          <p:nvPr>
            <p:ph type="subTitle" idx="1"/>
          </p:nvPr>
        </p:nvSpPr>
        <p:spPr>
          <a:xfrm>
            <a:off x="642805" y="4724400"/>
            <a:ext cx="6553200" cy="381000"/>
          </a:xfrm>
          <a:prstGeom prst="rect">
            <a:avLst/>
          </a:prstGeom>
          <a:blipFill rotWithShape="1">
            <a:blip r:embed="rId3">
              <a:alphaModFix/>
            </a:blip>
            <a:tile tx="0" ty="0" sx="100000" sy="100000" flip="none" algn="tl"/>
          </a:blipFill>
          <a:ln>
            <a:noFill/>
          </a:ln>
        </p:spPr>
        <p:txBody>
          <a:bodyPr spcFirstLastPara="1" wrap="square" lIns="91425" tIns="45700" rIns="91425" bIns="45700" anchor="t" anchorCtr="0">
            <a:noAutofit/>
          </a:bodyPr>
          <a:lstStyle/>
          <a:p>
            <a:pPr marL="0" lvl="0" indent="0" algn="ctr" rtl="0">
              <a:spcBef>
                <a:spcPts val="0"/>
              </a:spcBef>
              <a:spcAft>
                <a:spcPts val="0"/>
              </a:spcAft>
              <a:buSzPts val="1800"/>
              <a:buNone/>
            </a:pPr>
            <a:r>
              <a:rPr lang="en-US" b="1" dirty="0"/>
              <a:t>                PRESENTATION BY ABRAHAM UNWER   </a:t>
            </a:r>
            <a:endParaRPr b="1" dirty="0"/>
          </a:p>
        </p:txBody>
      </p:sp>
      <p:sp>
        <p:nvSpPr>
          <p:cNvPr id="122" name="Google Shape;122;p13"/>
          <p:cNvSpPr txBox="1">
            <a:spLocks noGrp="1"/>
          </p:cNvSpPr>
          <p:nvPr>
            <p:ph type="ctrTitle"/>
          </p:nvPr>
        </p:nvSpPr>
        <p:spPr>
          <a:xfrm>
            <a:off x="76200" y="1447800"/>
            <a:ext cx="8991600" cy="1528155"/>
          </a:xfrm>
          <a:prstGeom prst="rect">
            <a:avLst/>
          </a:prstGeom>
          <a:solidFill>
            <a:srgbClr val="3F9C35"/>
          </a:solidFill>
          <a:ln>
            <a:noFill/>
          </a:ln>
        </p:spPr>
        <p:txBody>
          <a:bodyPr spcFirstLastPara="1" wrap="square" lIns="91425" tIns="45700" rIns="91425" bIns="45700" anchor="b" anchorCtr="0">
            <a:noAutofit/>
          </a:bodyPr>
          <a:lstStyle/>
          <a:p>
            <a:pPr marL="0" lvl="0" indent="0" algn="ctr" rtl="0">
              <a:spcBef>
                <a:spcPts val="0"/>
              </a:spcBef>
              <a:spcAft>
                <a:spcPts val="0"/>
              </a:spcAft>
              <a:buClr>
                <a:srgbClr val="E8ECEA"/>
              </a:buClr>
              <a:buSzPts val="6600"/>
              <a:buFont typeface="Calibri"/>
              <a:buNone/>
            </a:pPr>
            <a:r>
              <a:rPr lang="en-US" sz="6600" dirty="0">
                <a:solidFill>
                  <a:srgbClr val="E8ECEA"/>
                </a:solidFill>
              </a:rPr>
              <a:t>NEURODIVERSITY</a:t>
            </a:r>
            <a:r>
              <a:rPr lang="en-US" dirty="0">
                <a:solidFill>
                  <a:srgbClr val="E8ECEA"/>
                </a:solidFill>
              </a:rPr>
              <a:t> </a:t>
            </a:r>
            <a:br>
              <a:rPr lang="en-US" dirty="0">
                <a:solidFill>
                  <a:srgbClr val="E8ECEA"/>
                </a:solidFill>
              </a:rPr>
            </a:br>
            <a:r>
              <a:rPr lang="en-US" sz="2800" dirty="0">
                <a:solidFill>
                  <a:srgbClr val="E8ECEA"/>
                </a:solidFill>
              </a:rPr>
              <a:t>IN </a:t>
            </a:r>
            <a:r>
              <a:rPr lang="en-US" sz="2800" dirty="0" smtClean="0">
                <a:solidFill>
                  <a:srgbClr val="E8ECEA"/>
                </a:solidFill>
              </a:rPr>
              <a:t>THE RURAL </a:t>
            </a:r>
            <a:r>
              <a:rPr lang="en-US" sz="2800" dirty="0">
                <a:solidFill>
                  <a:srgbClr val="E8ECEA"/>
                </a:solidFill>
              </a:rPr>
              <a:t>COMMUNITY COLLEGE </a:t>
            </a:r>
            <a:endParaRPr sz="2800" dirty="0">
              <a:solidFill>
                <a:srgbClr val="E8ECEA"/>
              </a:solidFill>
            </a:endParaRPr>
          </a:p>
        </p:txBody>
      </p:sp>
      <p:sp>
        <p:nvSpPr>
          <p:cNvPr id="123" name="Google Shape;123;p13"/>
          <p:cNvSpPr/>
          <p:nvPr/>
        </p:nvSpPr>
        <p:spPr>
          <a:xfrm>
            <a:off x="7696200" y="3276600"/>
            <a:ext cx="914400" cy="193899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i="0" u="none" strike="noStrike" cap="none" dirty="0">
                <a:solidFill>
                  <a:schemeClr val="dk1"/>
                </a:solidFill>
                <a:latin typeface="Calibri"/>
                <a:ea typeface="Calibri"/>
                <a:cs typeface="Calibri"/>
                <a:sym typeface="Calibri"/>
              </a:rPr>
              <a:t>2</a:t>
            </a:r>
            <a:endParaRPr dirty="0"/>
          </a:p>
          <a:p>
            <a:pPr marL="0" marR="0" lvl="0" indent="0" algn="ctr" rtl="0">
              <a:spcBef>
                <a:spcPts val="0"/>
              </a:spcBef>
              <a:spcAft>
                <a:spcPts val="0"/>
              </a:spcAft>
              <a:buNone/>
            </a:pPr>
            <a:r>
              <a:rPr lang="en-US" sz="2400" b="1" i="0" u="none" strike="noStrike" cap="none" dirty="0">
                <a:solidFill>
                  <a:schemeClr val="dk1"/>
                </a:solidFill>
                <a:latin typeface="Calibri"/>
                <a:ea typeface="Calibri"/>
                <a:cs typeface="Calibri"/>
                <a:sym typeface="Calibri"/>
              </a:rPr>
              <a:t>0</a:t>
            </a:r>
            <a:endParaRPr dirty="0"/>
          </a:p>
          <a:p>
            <a:pPr marL="0" marR="0" lvl="0" indent="0" algn="ctr" rtl="0">
              <a:spcBef>
                <a:spcPts val="0"/>
              </a:spcBef>
              <a:spcAft>
                <a:spcPts val="0"/>
              </a:spcAft>
              <a:buNone/>
            </a:pPr>
            <a:r>
              <a:rPr lang="en-US" sz="2400" b="1" i="0" u="none" strike="noStrike" cap="none" dirty="0">
                <a:solidFill>
                  <a:schemeClr val="dk1"/>
                </a:solidFill>
                <a:latin typeface="Calibri"/>
                <a:ea typeface="Calibri"/>
                <a:cs typeface="Calibri"/>
                <a:sym typeface="Calibri"/>
              </a:rPr>
              <a:t>1</a:t>
            </a:r>
            <a:endParaRPr dirty="0"/>
          </a:p>
          <a:p>
            <a:pPr marL="0" marR="0" lvl="0" indent="0" algn="ctr" rtl="0">
              <a:spcBef>
                <a:spcPts val="0"/>
              </a:spcBef>
              <a:spcAft>
                <a:spcPts val="0"/>
              </a:spcAft>
              <a:buNone/>
            </a:pPr>
            <a:r>
              <a:rPr lang="en-US" sz="2400" b="1" i="0" u="none" strike="noStrike" cap="none" dirty="0">
                <a:solidFill>
                  <a:schemeClr val="dk1"/>
                </a:solidFill>
                <a:latin typeface="Calibri"/>
                <a:ea typeface="Calibri"/>
                <a:cs typeface="Calibri"/>
                <a:sym typeface="Calibri"/>
              </a:rPr>
              <a:t>9 </a:t>
            </a:r>
            <a:endParaRPr dirty="0"/>
          </a:p>
          <a:p>
            <a:pPr marL="0" marR="0" lvl="0" indent="0" algn="ctr" rtl="0">
              <a:spcBef>
                <a:spcPts val="0"/>
              </a:spcBef>
              <a:spcAft>
                <a:spcPts val="0"/>
              </a:spcAft>
              <a:buNone/>
            </a:pPr>
            <a:r>
              <a:rPr lang="en-US" sz="1800" b="1" i="0" u="none" strike="noStrike" cap="none" dirty="0">
                <a:solidFill>
                  <a:schemeClr val="dk1"/>
                </a:solidFill>
                <a:latin typeface="Calibri"/>
                <a:ea typeface="Calibri"/>
                <a:cs typeface="Calibri"/>
                <a:sym typeface="Calibri"/>
              </a:rPr>
              <a:t>APEX</a:t>
            </a:r>
            <a:r>
              <a:rPr lang="en-US" sz="2400" b="1" i="0" u="none" strike="noStrike" cap="none" dirty="0">
                <a:solidFill>
                  <a:schemeClr val="dk1"/>
                </a:solidFill>
                <a:latin typeface="Calibri"/>
                <a:ea typeface="Calibri"/>
                <a:cs typeface="Calibri"/>
                <a:sym typeface="Calibri"/>
              </a:rPr>
              <a:t> </a:t>
            </a:r>
            <a:endParaRPr sz="2400" b="1" i="0" u="none" strike="noStrike" cap="none" dirty="0">
              <a:solidFill>
                <a:schemeClr val="dk1"/>
              </a:solidFill>
              <a:latin typeface="Calibri"/>
              <a:ea typeface="Calibri"/>
              <a:cs typeface="Calibri"/>
              <a:sym typeface="Calibri"/>
            </a:endParaRPr>
          </a:p>
        </p:txBody>
      </p:sp>
      <p:pic>
        <p:nvPicPr>
          <p:cNvPr id="124" name="Google Shape;124;p13"/>
          <p:cNvPicPr preferRelativeResize="0"/>
          <p:nvPr/>
        </p:nvPicPr>
        <p:blipFill rotWithShape="1">
          <a:blip r:embed="rId4">
            <a:alphaModFix/>
          </a:blip>
          <a:srcRect/>
          <a:stretch/>
        </p:blipFill>
        <p:spPr>
          <a:xfrm>
            <a:off x="457200" y="3124200"/>
            <a:ext cx="1600200" cy="2091392"/>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Elements of Executive Function </a:t>
            </a:r>
            <a:endParaRPr lang="en-US" sz="4000" dirty="0">
              <a:solidFill>
                <a:srgbClr val="005293"/>
              </a:solidFill>
            </a:endParaRPr>
          </a:p>
        </p:txBody>
      </p:sp>
      <p:sp>
        <p:nvSpPr>
          <p:cNvPr id="3" name="Text Placeholder 2"/>
          <p:cNvSpPr>
            <a:spLocks noGrp="1"/>
          </p:cNvSpPr>
          <p:nvPr>
            <p:ph type="body" idx="1"/>
          </p:nvPr>
        </p:nvSpPr>
        <p:spPr>
          <a:xfrm>
            <a:off x="3078926" y="1755648"/>
            <a:ext cx="3088888" cy="4373563"/>
          </a:xfrm>
        </p:spPr>
        <p:txBody>
          <a:bodyPr/>
          <a:lstStyle/>
          <a:p>
            <a:pPr lvl="0">
              <a:spcAft>
                <a:spcPts val="600"/>
              </a:spcAft>
              <a:buSzPct val="75000"/>
            </a:pPr>
            <a:r>
              <a:rPr lang="en-US" sz="3600" dirty="0" smtClean="0">
                <a:solidFill>
                  <a:srgbClr val="005293"/>
                </a:solidFill>
              </a:rPr>
              <a:t>Organizing</a:t>
            </a:r>
          </a:p>
          <a:p>
            <a:pPr lvl="0">
              <a:spcAft>
                <a:spcPts val="600"/>
              </a:spcAft>
              <a:buSzPct val="75000"/>
            </a:pPr>
            <a:r>
              <a:rPr lang="en-US" sz="3600" dirty="0" smtClean="0">
                <a:solidFill>
                  <a:srgbClr val="005293"/>
                </a:solidFill>
              </a:rPr>
              <a:t>Planning</a:t>
            </a:r>
          </a:p>
          <a:p>
            <a:pPr lvl="0">
              <a:spcAft>
                <a:spcPts val="600"/>
              </a:spcAft>
              <a:buSzPct val="75000"/>
            </a:pPr>
            <a:r>
              <a:rPr lang="en-US" sz="3600" dirty="0" smtClean="0">
                <a:solidFill>
                  <a:srgbClr val="005293"/>
                </a:solidFill>
              </a:rPr>
              <a:t>Prioritizing</a:t>
            </a:r>
          </a:p>
          <a:p>
            <a:pPr lvl="0">
              <a:spcAft>
                <a:spcPts val="600"/>
              </a:spcAft>
              <a:buSzPct val="75000"/>
            </a:pPr>
            <a:r>
              <a:rPr lang="en-US" sz="3600" dirty="0" smtClean="0">
                <a:solidFill>
                  <a:srgbClr val="005293"/>
                </a:solidFill>
              </a:rPr>
              <a:t>Initiating</a:t>
            </a:r>
          </a:p>
          <a:p>
            <a:pPr lvl="0">
              <a:spcAft>
                <a:spcPts val="600"/>
              </a:spcAft>
              <a:buSzPct val="75000"/>
            </a:pPr>
            <a:r>
              <a:rPr lang="en-US" sz="3600" dirty="0" smtClean="0">
                <a:solidFill>
                  <a:srgbClr val="005293"/>
                </a:solidFill>
              </a:rPr>
              <a:t>Persisting</a:t>
            </a:r>
            <a:endParaRPr lang="en-US" sz="3600" dirty="0">
              <a:solidFill>
                <a:srgbClr val="005293"/>
              </a:solidFill>
            </a:endParaRPr>
          </a:p>
        </p:txBody>
      </p:sp>
    </p:spTree>
    <p:extLst>
      <p:ext uri="{BB962C8B-B14F-4D97-AF65-F5344CB8AC3E}">
        <p14:creationId xmlns:p14="http://schemas.microsoft.com/office/powerpoint/2010/main" val="29538773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8"/>
          <p:cNvSpPr txBox="1">
            <a:spLocks noGrp="1"/>
          </p:cNvSpPr>
          <p:nvPr>
            <p:ph type="title"/>
          </p:nvPr>
        </p:nvSpPr>
        <p:spPr>
          <a:xfrm>
            <a:off x="443484" y="408375"/>
            <a:ext cx="8257032" cy="1039500"/>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Misconceptions About Neurodiversity</a:t>
            </a:r>
            <a:endParaRPr sz="4000" dirty="0">
              <a:solidFill>
                <a:srgbClr val="005293"/>
              </a:solidFill>
            </a:endParaRPr>
          </a:p>
        </p:txBody>
      </p:sp>
      <p:sp>
        <p:nvSpPr>
          <p:cNvPr id="154" name="Google Shape;154;p18"/>
          <p:cNvSpPr txBox="1">
            <a:spLocks noGrp="1"/>
          </p:cNvSpPr>
          <p:nvPr>
            <p:ph type="body" idx="1"/>
          </p:nvPr>
        </p:nvSpPr>
        <p:spPr>
          <a:xfrm>
            <a:off x="457200" y="1755648"/>
            <a:ext cx="8229600" cy="4373563"/>
          </a:xfrm>
          <a:prstGeom prst="rect">
            <a:avLst/>
          </a:prstGeom>
          <a:noFill/>
          <a:ln>
            <a:noFill/>
          </a:ln>
        </p:spPr>
        <p:txBody>
          <a:bodyPr spcFirstLastPara="1" wrap="square" lIns="91425" tIns="45700" rIns="91425" bIns="45700" anchor="t" anchorCtr="0">
            <a:noAutofit/>
          </a:bodyPr>
          <a:lstStyle/>
          <a:p>
            <a:pPr marL="342900" lvl="0" indent="-266700" algn="l" rtl="0">
              <a:spcAft>
                <a:spcPts val="1800"/>
              </a:spcAft>
              <a:buClr>
                <a:srgbClr val="005293"/>
              </a:buClr>
              <a:buSzPct val="75000"/>
              <a:buChar char="•"/>
            </a:pPr>
            <a:r>
              <a:rPr lang="en-US" sz="2800" dirty="0" smtClean="0">
                <a:solidFill>
                  <a:schemeClr val="tx1"/>
                </a:solidFill>
              </a:rPr>
              <a:t>The public often believes it </a:t>
            </a:r>
            <a:r>
              <a:rPr lang="en-US" sz="2800" dirty="0">
                <a:solidFill>
                  <a:schemeClr val="tx1"/>
                </a:solidFill>
              </a:rPr>
              <a:t>is better informed than it actually </a:t>
            </a:r>
            <a:r>
              <a:rPr lang="en-US" sz="2800" dirty="0" smtClean="0">
                <a:solidFill>
                  <a:schemeClr val="tx1"/>
                </a:solidFill>
              </a:rPr>
              <a:t>is.</a:t>
            </a:r>
          </a:p>
          <a:p>
            <a:pPr marL="342900" lvl="0" indent="-266700" algn="l" rtl="0">
              <a:spcAft>
                <a:spcPts val="1800"/>
              </a:spcAft>
              <a:buClr>
                <a:srgbClr val="005293"/>
              </a:buClr>
              <a:buSzPct val="75000"/>
              <a:buChar char="•"/>
            </a:pPr>
            <a:r>
              <a:rPr lang="en-US" sz="2800" dirty="0" smtClean="0">
                <a:solidFill>
                  <a:schemeClr val="tx1"/>
                </a:solidFill>
              </a:rPr>
              <a:t>Conceptions of neurodiversity are over-simplified as well as amplified.</a:t>
            </a:r>
          </a:p>
          <a:p>
            <a:pPr marL="342900" lvl="0" indent="-266700" algn="l" rtl="0">
              <a:spcAft>
                <a:spcPts val="1800"/>
              </a:spcAft>
              <a:buClr>
                <a:srgbClr val="005293"/>
              </a:buClr>
              <a:buSzPct val="75000"/>
              <a:buChar char="•"/>
            </a:pPr>
            <a:r>
              <a:rPr lang="en-US" sz="2800" dirty="0" smtClean="0">
                <a:solidFill>
                  <a:schemeClr val="tx1"/>
                </a:solidFill>
              </a:rPr>
              <a:t>The public </a:t>
            </a:r>
            <a:r>
              <a:rPr lang="en-US" sz="2800" dirty="0">
                <a:solidFill>
                  <a:schemeClr val="tx1"/>
                </a:solidFill>
              </a:rPr>
              <a:t>is uncertain about how to support these </a:t>
            </a:r>
            <a:r>
              <a:rPr lang="en-US" sz="2800" dirty="0" smtClean="0">
                <a:solidFill>
                  <a:schemeClr val="tx1"/>
                </a:solidFill>
              </a:rPr>
              <a:t>students.</a:t>
            </a:r>
            <a:endParaRPr sz="3000"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r>
              <a:rPr lang="en-US" dirty="0" smtClean="0"/>
              <a:t>DYSLEXIA SLIDE TO MAKE BLANK</a:t>
            </a:r>
            <a:endParaRPr lang="en-US" dirty="0"/>
          </a:p>
        </p:txBody>
      </p:sp>
      <p:sp>
        <p:nvSpPr>
          <p:cNvPr id="4" name="Rectangle 3"/>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86000" y="2514600"/>
            <a:ext cx="6858000" cy="1200329"/>
          </a:xfrm>
          <a:prstGeom prst="rect">
            <a:avLst/>
          </a:prstGeom>
          <a:noFill/>
        </p:spPr>
        <p:txBody>
          <a:bodyPr wrap="square" rtlCol="0">
            <a:spAutoFit/>
          </a:bodyPr>
          <a:lstStyle/>
          <a:p>
            <a:pPr algn="ctr"/>
            <a:r>
              <a:rPr lang="en-US" sz="7200" dirty="0" smtClean="0">
                <a:solidFill>
                  <a:srgbClr val="005293"/>
                </a:solidFill>
                <a:latin typeface="Calibri" panose="020F0502020204030204" pitchFamily="34" charset="0"/>
                <a:cs typeface="Calibri" panose="020F0502020204030204" pitchFamily="34" charset="0"/>
              </a:rPr>
              <a:t>Dyslexia</a:t>
            </a:r>
            <a:endParaRPr lang="en-US" sz="7200" dirty="0">
              <a:solidFill>
                <a:srgbClr val="005293"/>
              </a:solidFill>
              <a:latin typeface="Calibri" panose="020F0502020204030204" pitchFamily="34" charset="0"/>
              <a:cs typeface="Calibri" panose="020F0502020204030204" pitchFamily="34" charset="0"/>
            </a:endParaRPr>
          </a:p>
        </p:txBody>
      </p:sp>
      <p:sp>
        <p:nvSpPr>
          <p:cNvPr id="6" name="Rectangle 5"/>
          <p:cNvSpPr/>
          <p:nvPr/>
        </p:nvSpPr>
        <p:spPr>
          <a:xfrm>
            <a:off x="0" y="0"/>
            <a:ext cx="2286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270709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9"/>
          <p:cNvSpPr txBox="1">
            <a:spLocks noGrp="1"/>
          </p:cNvSpPr>
          <p:nvPr>
            <p:ph type="title"/>
          </p:nvPr>
        </p:nvSpPr>
        <p:spPr>
          <a:prstGeom prst="rect">
            <a:avLst/>
          </a:prstGeom>
          <a:gradFill flip="none" rotWithShape="1">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tileRect/>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4400"/>
              <a:buFont typeface="Calibri"/>
              <a:buNone/>
            </a:pPr>
            <a:r>
              <a:rPr lang="en-US" sz="4000" dirty="0" smtClean="0">
                <a:solidFill>
                  <a:srgbClr val="005293"/>
                </a:solidFill>
              </a:rPr>
              <a:t>What is Dyslexia?</a:t>
            </a:r>
            <a:endParaRPr sz="4000" dirty="0">
              <a:solidFill>
                <a:srgbClr val="005293"/>
              </a:solidFill>
            </a:endParaRPr>
          </a:p>
        </p:txBody>
      </p:sp>
      <p:sp>
        <p:nvSpPr>
          <p:cNvPr id="160" name="Google Shape;160;p19"/>
          <p:cNvSpPr txBox="1">
            <a:spLocks noGrp="1"/>
          </p:cNvSpPr>
          <p:nvPr>
            <p:ph type="body" idx="1"/>
          </p:nvPr>
        </p:nvSpPr>
        <p:spPr>
          <a:xfrm>
            <a:off x="457200" y="1752602"/>
            <a:ext cx="8229600" cy="3262312"/>
          </a:xfrm>
          <a:prstGeom prst="rect">
            <a:avLst/>
          </a:prstGeom>
          <a:noFill/>
          <a:ln>
            <a:noFill/>
          </a:ln>
        </p:spPr>
        <p:txBody>
          <a:bodyPr spcFirstLastPara="1" wrap="square" lIns="91425" tIns="45700" rIns="91425" bIns="45700" anchor="t" anchorCtr="0">
            <a:noAutofit/>
          </a:bodyPr>
          <a:lstStyle/>
          <a:p>
            <a:pPr marL="114300" indent="0">
              <a:spcAft>
                <a:spcPts val="1200"/>
              </a:spcAft>
              <a:buSzPct val="75000"/>
              <a:buNone/>
            </a:pPr>
            <a:r>
              <a:rPr lang="en-US" sz="2800" i="1" dirty="0" smtClean="0">
                <a:solidFill>
                  <a:schemeClr val="tx1"/>
                </a:solidFill>
              </a:rPr>
              <a:t>Dyslexia is a </a:t>
            </a:r>
            <a:r>
              <a:rPr lang="en-US" sz="2800" i="1" dirty="0">
                <a:solidFill>
                  <a:schemeClr val="tx1"/>
                </a:solidFill>
              </a:rPr>
              <a:t>specific learning disability that is neurobiological in origin. It is characterized by difficulties with accurate and/or fluent word recognition and by poor spelling and decoding abilities</a:t>
            </a:r>
            <a:r>
              <a:rPr lang="en-US" sz="2800" i="1" dirty="0" smtClean="0">
                <a:solidFill>
                  <a:schemeClr val="tx1"/>
                </a:solidFill>
              </a:rPr>
              <a:t>.</a:t>
            </a:r>
          </a:p>
          <a:p>
            <a:pPr marL="114300" indent="0" algn="r">
              <a:spcAft>
                <a:spcPts val="600"/>
              </a:spcAft>
              <a:buSzPct val="75000"/>
              <a:buNone/>
            </a:pPr>
            <a:r>
              <a:rPr lang="en-US" sz="2000" b="1" dirty="0" smtClean="0">
                <a:solidFill>
                  <a:schemeClr val="tx1"/>
                </a:solidFill>
              </a:rPr>
              <a:t>― International Dyslexia Association</a:t>
            </a:r>
          </a:p>
        </p:txBody>
      </p:sp>
      <p:pic>
        <p:nvPicPr>
          <p:cNvPr id="161" name="Google Shape;161;p19"/>
          <p:cNvPicPr preferRelativeResize="0"/>
          <p:nvPr/>
        </p:nvPicPr>
        <p:blipFill>
          <a:blip r:embed="rId3">
            <a:alphaModFix/>
          </a:blip>
          <a:stretch>
            <a:fillRect/>
          </a:stretch>
        </p:blipFill>
        <p:spPr>
          <a:xfrm>
            <a:off x="627579" y="3809327"/>
            <a:ext cx="1830862" cy="2441149"/>
          </a:xfrm>
          <a:prstGeom prst="rect">
            <a:avLst/>
          </a:prstGeom>
          <a:noFill/>
          <a:ln>
            <a:noFill/>
          </a:ln>
        </p:spPr>
      </p:pic>
      <p:sp>
        <p:nvSpPr>
          <p:cNvPr id="2" name="TextBox 1"/>
          <p:cNvSpPr txBox="1"/>
          <p:nvPr/>
        </p:nvSpPr>
        <p:spPr>
          <a:xfrm>
            <a:off x="76647" y="6245352"/>
            <a:ext cx="4525333" cy="400110"/>
          </a:xfrm>
          <a:prstGeom prst="rect">
            <a:avLst/>
          </a:prstGeom>
          <a:noFill/>
        </p:spPr>
        <p:txBody>
          <a:bodyPr wrap="square" rtlCol="0">
            <a:spAutoFit/>
          </a:bodyPr>
          <a:lstStyle/>
          <a:p>
            <a:pPr algn="r"/>
            <a:r>
              <a:rPr lang="en-US" sz="2000" b="1" dirty="0" smtClean="0">
                <a:solidFill>
                  <a:srgbClr val="005293"/>
                </a:solidFill>
                <a:latin typeface="Calibri" panose="020F0502020204030204" pitchFamily="34" charset="0"/>
                <a:cs typeface="Calibri" panose="020F0502020204030204" pitchFamily="34" charset="0"/>
              </a:rPr>
              <a:t>Albert Einstein - Theoretical physicist</a:t>
            </a:r>
            <a:endParaRPr lang="en-US" sz="2000" b="1" dirty="0">
              <a:solidFill>
                <a:srgbClr val="00529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tileRect/>
          </a:gradFill>
        </p:spPr>
        <p:txBody>
          <a:bodyPr/>
          <a:lstStyle/>
          <a:p>
            <a:r>
              <a:rPr lang="en-US" sz="4000" dirty="0" smtClean="0">
                <a:solidFill>
                  <a:srgbClr val="005293"/>
                </a:solidFill>
              </a:rPr>
              <a:t>Dyslexia Facts</a:t>
            </a:r>
            <a:endParaRPr lang="en-US" sz="4000" dirty="0">
              <a:solidFill>
                <a:srgbClr val="005293"/>
              </a:solidFill>
            </a:endParaRPr>
          </a:p>
        </p:txBody>
      </p:sp>
      <p:sp>
        <p:nvSpPr>
          <p:cNvPr id="3" name="Text Placeholder 2"/>
          <p:cNvSpPr>
            <a:spLocks noGrp="1"/>
          </p:cNvSpPr>
          <p:nvPr>
            <p:ph type="body" idx="1"/>
          </p:nvPr>
        </p:nvSpPr>
        <p:spPr>
          <a:xfrm>
            <a:off x="457200" y="1755648"/>
            <a:ext cx="8229600" cy="4540221"/>
          </a:xfrm>
        </p:spPr>
        <p:txBody>
          <a:bodyPr/>
          <a:lstStyle/>
          <a:p>
            <a:pPr lvl="0">
              <a:spcAft>
                <a:spcPts val="1200"/>
              </a:spcAft>
              <a:buSzPct val="75000"/>
            </a:pPr>
            <a:r>
              <a:rPr lang="en-US" sz="2800" dirty="0" smtClean="0">
                <a:solidFill>
                  <a:schemeClr val="tx1"/>
                </a:solidFill>
              </a:rPr>
              <a:t>First </a:t>
            </a:r>
            <a:r>
              <a:rPr lang="en-US" sz="2800" dirty="0">
                <a:solidFill>
                  <a:schemeClr val="tx1"/>
                </a:solidFill>
              </a:rPr>
              <a:t>written </a:t>
            </a:r>
            <a:r>
              <a:rPr lang="en-US" sz="2800" dirty="0" smtClean="0">
                <a:solidFill>
                  <a:schemeClr val="tx1"/>
                </a:solidFill>
              </a:rPr>
              <a:t>description, 1896</a:t>
            </a:r>
            <a:endParaRPr lang="en-US" sz="2800" dirty="0">
              <a:solidFill>
                <a:schemeClr val="tx1"/>
              </a:solidFill>
            </a:endParaRPr>
          </a:p>
          <a:p>
            <a:pPr lvl="0">
              <a:spcAft>
                <a:spcPts val="1200"/>
              </a:spcAft>
              <a:buSzPct val="75000"/>
            </a:pPr>
            <a:r>
              <a:rPr lang="en-US" sz="2800" dirty="0" smtClean="0">
                <a:solidFill>
                  <a:schemeClr val="tx1"/>
                </a:solidFill>
              </a:rPr>
              <a:t>“Dyslexia” from Greek, “</a:t>
            </a:r>
            <a:r>
              <a:rPr lang="en-US" sz="2800" dirty="0">
                <a:solidFill>
                  <a:schemeClr val="tx1"/>
                </a:solidFill>
              </a:rPr>
              <a:t>difficult words or </a:t>
            </a:r>
            <a:r>
              <a:rPr lang="en-US" sz="2800" dirty="0" smtClean="0">
                <a:solidFill>
                  <a:schemeClr val="tx1"/>
                </a:solidFill>
              </a:rPr>
              <a:t>language”</a:t>
            </a:r>
            <a:r>
              <a:rPr lang="en-US" sz="2800" dirty="0">
                <a:solidFill>
                  <a:schemeClr val="tx1"/>
                </a:solidFill>
              </a:rPr>
              <a:t> </a:t>
            </a:r>
          </a:p>
          <a:p>
            <a:pPr lvl="0">
              <a:spcAft>
                <a:spcPts val="1200"/>
              </a:spcAft>
              <a:buSzPct val="75000"/>
            </a:pPr>
            <a:r>
              <a:rPr lang="en-US" sz="2800" dirty="0" smtClean="0">
                <a:solidFill>
                  <a:schemeClr val="tx1"/>
                </a:solidFill>
              </a:rPr>
              <a:t>Originally </a:t>
            </a:r>
            <a:r>
              <a:rPr lang="en-US" sz="2800" dirty="0">
                <a:solidFill>
                  <a:schemeClr val="tx1"/>
                </a:solidFill>
              </a:rPr>
              <a:t>called </a:t>
            </a:r>
            <a:r>
              <a:rPr lang="en-US" sz="2800" i="1" dirty="0">
                <a:solidFill>
                  <a:schemeClr val="tx1"/>
                </a:solidFill>
              </a:rPr>
              <a:t>reading </a:t>
            </a:r>
            <a:r>
              <a:rPr lang="en-US" sz="2800" i="1" dirty="0" smtClean="0">
                <a:solidFill>
                  <a:schemeClr val="tx1"/>
                </a:solidFill>
              </a:rPr>
              <a:t>blindness</a:t>
            </a:r>
          </a:p>
          <a:p>
            <a:pPr>
              <a:spcAft>
                <a:spcPts val="1200"/>
              </a:spcAft>
              <a:buSzPct val="75000"/>
            </a:pPr>
            <a:r>
              <a:rPr lang="en-US" sz="2800" dirty="0" smtClean="0">
                <a:solidFill>
                  <a:schemeClr val="tx1"/>
                </a:solidFill>
              </a:rPr>
              <a:t>Not a visual impairment</a:t>
            </a:r>
          </a:p>
          <a:p>
            <a:pPr>
              <a:spcAft>
                <a:spcPts val="1200"/>
              </a:spcAft>
              <a:buSzPct val="75000"/>
            </a:pPr>
            <a:r>
              <a:rPr lang="en-US" sz="2800" dirty="0" smtClean="0">
                <a:solidFill>
                  <a:schemeClr val="tx1"/>
                </a:solidFill>
              </a:rPr>
              <a:t>Lack of </a:t>
            </a:r>
            <a:r>
              <a:rPr lang="en-US" sz="2800" dirty="0">
                <a:solidFill>
                  <a:schemeClr val="tx1"/>
                </a:solidFill>
              </a:rPr>
              <a:t>phonetic </a:t>
            </a:r>
            <a:r>
              <a:rPr lang="en-US" sz="2800" dirty="0" smtClean="0">
                <a:solidFill>
                  <a:schemeClr val="tx1"/>
                </a:solidFill>
              </a:rPr>
              <a:t>awareness</a:t>
            </a:r>
          </a:p>
          <a:p>
            <a:pPr>
              <a:spcAft>
                <a:spcPts val="1200"/>
              </a:spcAft>
              <a:buSzPct val="75000"/>
            </a:pPr>
            <a:r>
              <a:rPr lang="en-US" sz="2800" dirty="0">
                <a:solidFill>
                  <a:schemeClr val="tx1"/>
                </a:solidFill>
              </a:rPr>
              <a:t>Reading learned through a multi-sensory approach</a:t>
            </a:r>
          </a:p>
          <a:p>
            <a:pPr>
              <a:spcAft>
                <a:spcPts val="600"/>
              </a:spcAft>
              <a:buSzPct val="75000"/>
            </a:pPr>
            <a:endParaRPr lang="en-US" sz="2800" dirty="0">
              <a:solidFill>
                <a:schemeClr val="tx1"/>
              </a:solidFill>
            </a:endParaRPr>
          </a:p>
        </p:txBody>
      </p:sp>
    </p:spTree>
    <p:extLst>
      <p:ext uri="{BB962C8B-B14F-4D97-AF65-F5344CB8AC3E}">
        <p14:creationId xmlns:p14="http://schemas.microsoft.com/office/powerpoint/2010/main" val="32660127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More Dyslexia Facts</a:t>
            </a:r>
            <a:endParaRPr lang="en-US" sz="4000" dirty="0">
              <a:solidFill>
                <a:srgbClr val="005293"/>
              </a:solidFill>
            </a:endParaRPr>
          </a:p>
        </p:txBody>
      </p:sp>
      <p:sp>
        <p:nvSpPr>
          <p:cNvPr id="3" name="Text Placeholder 2"/>
          <p:cNvSpPr>
            <a:spLocks noGrp="1"/>
          </p:cNvSpPr>
          <p:nvPr>
            <p:ph type="body" idx="1"/>
          </p:nvPr>
        </p:nvSpPr>
        <p:spPr>
          <a:xfrm>
            <a:off x="457200" y="1755648"/>
            <a:ext cx="8229600" cy="4133850"/>
          </a:xfrm>
        </p:spPr>
        <p:txBody>
          <a:bodyPr/>
          <a:lstStyle/>
          <a:p>
            <a:pPr indent="-330200">
              <a:spcAft>
                <a:spcPts val="1800"/>
              </a:spcAft>
              <a:buSzPct val="75000"/>
            </a:pPr>
            <a:r>
              <a:rPr lang="en-US" sz="2800" dirty="0" smtClean="0">
                <a:solidFill>
                  <a:schemeClr val="tx1"/>
                </a:solidFill>
              </a:rPr>
              <a:t>Dyslexia impacts 10-20</a:t>
            </a:r>
            <a:r>
              <a:rPr lang="en-US" sz="2800" dirty="0">
                <a:solidFill>
                  <a:schemeClr val="tx1"/>
                </a:solidFill>
              </a:rPr>
              <a:t>% </a:t>
            </a:r>
            <a:r>
              <a:rPr lang="en-US" sz="2800" dirty="0" smtClean="0">
                <a:solidFill>
                  <a:schemeClr val="tx1"/>
                </a:solidFill>
              </a:rPr>
              <a:t>of </a:t>
            </a:r>
            <a:r>
              <a:rPr lang="en-US" sz="2800" dirty="0">
                <a:solidFill>
                  <a:schemeClr val="tx1"/>
                </a:solidFill>
              </a:rPr>
              <a:t>the </a:t>
            </a:r>
            <a:r>
              <a:rPr lang="en-US" sz="2800" dirty="0" smtClean="0">
                <a:solidFill>
                  <a:schemeClr val="tx1"/>
                </a:solidFill>
              </a:rPr>
              <a:t>population.</a:t>
            </a:r>
          </a:p>
          <a:p>
            <a:pPr indent="-330200">
              <a:spcAft>
                <a:spcPts val="1800"/>
              </a:spcAft>
              <a:buSzPct val="75000"/>
            </a:pPr>
            <a:r>
              <a:rPr lang="en-US" sz="2800" dirty="0" smtClean="0">
                <a:solidFill>
                  <a:schemeClr val="tx1"/>
                </a:solidFill>
              </a:rPr>
              <a:t>Boys </a:t>
            </a:r>
            <a:r>
              <a:rPr lang="en-US" sz="2800" dirty="0">
                <a:solidFill>
                  <a:schemeClr val="tx1"/>
                </a:solidFill>
              </a:rPr>
              <a:t>and girls are affected </a:t>
            </a:r>
            <a:r>
              <a:rPr lang="en-US" sz="2800" dirty="0" smtClean="0">
                <a:solidFill>
                  <a:schemeClr val="tx1"/>
                </a:solidFill>
              </a:rPr>
              <a:t>equally.</a:t>
            </a:r>
          </a:p>
          <a:p>
            <a:pPr indent="-330200">
              <a:spcAft>
                <a:spcPts val="1800"/>
              </a:spcAft>
              <a:buSzPct val="75000"/>
            </a:pPr>
            <a:r>
              <a:rPr lang="en-US" sz="2800" dirty="0" smtClean="0">
                <a:solidFill>
                  <a:schemeClr val="tx1"/>
                </a:solidFill>
              </a:rPr>
              <a:t>Dyslexia is the leading cause of student dropout.</a:t>
            </a:r>
          </a:p>
          <a:p>
            <a:pPr indent="-330200">
              <a:spcAft>
                <a:spcPts val="1800"/>
              </a:spcAft>
              <a:buSzPct val="75000"/>
            </a:pPr>
            <a:r>
              <a:rPr lang="en-US" sz="2800" dirty="0" smtClean="0">
                <a:solidFill>
                  <a:schemeClr val="tx1"/>
                </a:solidFill>
              </a:rPr>
              <a:t>Up to 90% of all learning disabilities are rooted in dyslexia.</a:t>
            </a:r>
          </a:p>
          <a:p>
            <a:pPr indent="-330200">
              <a:spcAft>
                <a:spcPts val="1800"/>
              </a:spcAft>
              <a:buSzPct val="75000"/>
            </a:pPr>
            <a:r>
              <a:rPr lang="en-US" sz="2800" dirty="0">
                <a:solidFill>
                  <a:schemeClr val="tx1"/>
                </a:solidFill>
              </a:rPr>
              <a:t>Dyslexia is not outgrown.</a:t>
            </a:r>
          </a:p>
          <a:p>
            <a:pPr indent="-330200">
              <a:spcAft>
                <a:spcPts val="1800"/>
              </a:spcAft>
              <a:buSzPct val="75000"/>
            </a:pPr>
            <a:endParaRPr lang="en-US" sz="2800" dirty="0" smtClean="0">
              <a:solidFill>
                <a:schemeClr val="tx1"/>
              </a:solidFill>
            </a:endParaRPr>
          </a:p>
        </p:txBody>
      </p:sp>
    </p:spTree>
    <p:extLst>
      <p:ext uri="{BB962C8B-B14F-4D97-AF65-F5344CB8AC3E}">
        <p14:creationId xmlns:p14="http://schemas.microsoft.com/office/powerpoint/2010/main" val="42833824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Signs of Dyslexia</a:t>
            </a:r>
            <a:endParaRPr lang="en-US" sz="4000" dirty="0">
              <a:solidFill>
                <a:srgbClr val="005293"/>
              </a:solidFill>
            </a:endParaRPr>
          </a:p>
        </p:txBody>
      </p:sp>
      <p:sp>
        <p:nvSpPr>
          <p:cNvPr id="3" name="Text Placeholder 2"/>
          <p:cNvSpPr>
            <a:spLocks noGrp="1"/>
          </p:cNvSpPr>
          <p:nvPr>
            <p:ph type="body" idx="1"/>
          </p:nvPr>
        </p:nvSpPr>
        <p:spPr>
          <a:xfrm>
            <a:off x="457200" y="1752600"/>
            <a:ext cx="5977054" cy="4373563"/>
          </a:xfrm>
        </p:spPr>
        <p:txBody>
          <a:bodyPr/>
          <a:lstStyle/>
          <a:p>
            <a:pPr>
              <a:spcAft>
                <a:spcPts val="1800"/>
              </a:spcAft>
              <a:buSzPct val="75000"/>
            </a:pPr>
            <a:r>
              <a:rPr lang="en-US" sz="2800" dirty="0">
                <a:solidFill>
                  <a:schemeClr val="tx1"/>
                </a:solidFill>
              </a:rPr>
              <a:t>Difficulty writing and reading aloud</a:t>
            </a:r>
          </a:p>
          <a:p>
            <a:pPr lvl="0">
              <a:spcAft>
                <a:spcPts val="1800"/>
              </a:spcAft>
              <a:buSzPct val="75000"/>
            </a:pPr>
            <a:r>
              <a:rPr lang="en-US" sz="2800" dirty="0" smtClean="0">
                <a:solidFill>
                  <a:schemeClr val="tx1"/>
                </a:solidFill>
              </a:rPr>
              <a:t>Inconsistently misspelled </a:t>
            </a:r>
            <a:r>
              <a:rPr lang="en-US" sz="2800" dirty="0">
                <a:solidFill>
                  <a:schemeClr val="tx1"/>
                </a:solidFill>
              </a:rPr>
              <a:t>words </a:t>
            </a:r>
            <a:endParaRPr lang="en-US" sz="2800" dirty="0" smtClean="0">
              <a:solidFill>
                <a:schemeClr val="tx1"/>
              </a:solidFill>
            </a:endParaRPr>
          </a:p>
          <a:p>
            <a:pPr lvl="0">
              <a:spcAft>
                <a:spcPts val="1800"/>
              </a:spcAft>
              <a:buSzPct val="75000"/>
            </a:pPr>
            <a:r>
              <a:rPr lang="en-US" sz="2800" dirty="0" smtClean="0">
                <a:solidFill>
                  <a:schemeClr val="tx1"/>
                </a:solidFill>
              </a:rPr>
              <a:t>Poor reading comprehension</a:t>
            </a:r>
          </a:p>
          <a:p>
            <a:pPr>
              <a:spcAft>
                <a:spcPts val="1800"/>
              </a:spcAft>
              <a:buSzPct val="75000"/>
            </a:pPr>
            <a:r>
              <a:rPr lang="en-US" sz="2800" dirty="0">
                <a:solidFill>
                  <a:schemeClr val="tx1"/>
                </a:solidFill>
              </a:rPr>
              <a:t>Reading inaccuracies</a:t>
            </a:r>
          </a:p>
          <a:p>
            <a:pPr lvl="0">
              <a:spcAft>
                <a:spcPts val="1800"/>
              </a:spcAft>
              <a:buSzPct val="75000"/>
            </a:pPr>
            <a:r>
              <a:rPr lang="en-US" sz="2800" dirty="0" smtClean="0">
                <a:solidFill>
                  <a:schemeClr val="tx1"/>
                </a:solidFill>
              </a:rPr>
              <a:t>Trouble outlining</a:t>
            </a:r>
            <a:endParaRPr lang="en-US" sz="36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7814" y="3356346"/>
            <a:ext cx="2918986" cy="2918986"/>
          </a:xfrm>
          <a:prstGeom prst="rect">
            <a:avLst/>
          </a:prstGeom>
        </p:spPr>
      </p:pic>
      <p:sp>
        <p:nvSpPr>
          <p:cNvPr id="5" name="TextBox 4"/>
          <p:cNvSpPr txBox="1"/>
          <p:nvPr/>
        </p:nvSpPr>
        <p:spPr>
          <a:xfrm>
            <a:off x="5767814" y="6254496"/>
            <a:ext cx="2918986" cy="402145"/>
          </a:xfrm>
          <a:prstGeom prst="rect">
            <a:avLst/>
          </a:prstGeom>
          <a:noFill/>
        </p:spPr>
        <p:txBody>
          <a:bodyPr wrap="square" rtlCol="0">
            <a:spAutoFit/>
          </a:bodyPr>
          <a:lstStyle/>
          <a:p>
            <a:pPr algn="ctr"/>
            <a:r>
              <a:rPr lang="en-US" sz="2000" b="1" dirty="0" smtClean="0">
                <a:solidFill>
                  <a:srgbClr val="005293"/>
                </a:solidFill>
                <a:latin typeface="Calibri" panose="020F0502020204030204" pitchFamily="34" charset="0"/>
                <a:cs typeface="Calibri" panose="020F0502020204030204" pitchFamily="34" charset="0"/>
              </a:rPr>
              <a:t>Tom Cruise - Actor</a:t>
            </a:r>
            <a:endParaRPr lang="en-US" sz="2000" b="1" dirty="0">
              <a:solidFill>
                <a:srgbClr val="00529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86469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More Signs of Dyslexia</a:t>
            </a:r>
            <a:endParaRPr lang="en-US" sz="4000" dirty="0">
              <a:solidFill>
                <a:srgbClr val="005293"/>
              </a:solidFill>
            </a:endParaRPr>
          </a:p>
        </p:txBody>
      </p:sp>
      <p:sp>
        <p:nvSpPr>
          <p:cNvPr id="3" name="Text Placeholder 2"/>
          <p:cNvSpPr>
            <a:spLocks noGrp="1"/>
          </p:cNvSpPr>
          <p:nvPr>
            <p:ph type="body" idx="1"/>
          </p:nvPr>
        </p:nvSpPr>
        <p:spPr>
          <a:xfrm>
            <a:off x="457200" y="1752600"/>
            <a:ext cx="8229600" cy="2462213"/>
          </a:xfrm>
        </p:spPr>
        <p:txBody>
          <a:bodyPr/>
          <a:lstStyle/>
          <a:p>
            <a:pPr lvl="0">
              <a:spcAft>
                <a:spcPts val="1800"/>
              </a:spcAft>
              <a:buSzPct val="75000"/>
            </a:pPr>
            <a:r>
              <a:rPr lang="en-US" sz="2800" dirty="0" smtClean="0">
                <a:solidFill>
                  <a:schemeClr val="tx1"/>
                </a:solidFill>
              </a:rPr>
              <a:t>Problems </a:t>
            </a:r>
            <a:r>
              <a:rPr lang="en-US" sz="2800" dirty="0">
                <a:solidFill>
                  <a:schemeClr val="tx1"/>
                </a:solidFill>
              </a:rPr>
              <a:t>with planning and time </a:t>
            </a:r>
            <a:r>
              <a:rPr lang="en-US" sz="2800" dirty="0" smtClean="0">
                <a:solidFill>
                  <a:schemeClr val="tx1"/>
                </a:solidFill>
              </a:rPr>
              <a:t>management</a:t>
            </a:r>
          </a:p>
          <a:p>
            <a:pPr lvl="0">
              <a:spcAft>
                <a:spcPts val="1800"/>
              </a:spcAft>
              <a:buSzPct val="75000"/>
            </a:pPr>
            <a:r>
              <a:rPr lang="en-US" sz="2800" dirty="0" smtClean="0">
                <a:solidFill>
                  <a:schemeClr val="tx1"/>
                </a:solidFill>
              </a:rPr>
              <a:t>Difficulty keeping up with objects</a:t>
            </a:r>
          </a:p>
          <a:p>
            <a:pPr>
              <a:spcAft>
                <a:spcPts val="1800"/>
              </a:spcAft>
              <a:buSzPct val="75000"/>
            </a:pPr>
            <a:r>
              <a:rPr lang="en-US" sz="2800" dirty="0">
                <a:solidFill>
                  <a:schemeClr val="tx1"/>
                </a:solidFill>
              </a:rPr>
              <a:t>Difficulty with </a:t>
            </a:r>
            <a:r>
              <a:rPr lang="en-US" sz="2800" dirty="0" smtClean="0">
                <a:solidFill>
                  <a:schemeClr val="tx1"/>
                </a:solidFill>
              </a:rPr>
              <a:t>deadlines</a:t>
            </a:r>
            <a:endParaRPr lang="en-US" sz="2800" dirty="0">
              <a:solidFill>
                <a:schemeClr val="tx1"/>
              </a:solidFill>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53" y="3326703"/>
            <a:ext cx="2916936" cy="2916936"/>
          </a:xfrm>
          <a:prstGeom prst="rect">
            <a:avLst/>
          </a:prstGeom>
        </p:spPr>
      </p:pic>
      <p:sp>
        <p:nvSpPr>
          <p:cNvPr id="6" name="TextBox 5"/>
          <p:cNvSpPr txBox="1"/>
          <p:nvPr/>
        </p:nvSpPr>
        <p:spPr>
          <a:xfrm>
            <a:off x="5796154" y="6243639"/>
            <a:ext cx="2916936" cy="400110"/>
          </a:xfrm>
          <a:prstGeom prst="rect">
            <a:avLst/>
          </a:prstGeom>
          <a:noFill/>
        </p:spPr>
        <p:txBody>
          <a:bodyPr wrap="square" rtlCol="0">
            <a:spAutoFit/>
          </a:bodyPr>
          <a:lstStyle/>
          <a:p>
            <a:pPr algn="ctr"/>
            <a:r>
              <a:rPr lang="en-US" sz="2000" b="1" dirty="0" smtClean="0">
                <a:solidFill>
                  <a:srgbClr val="005293"/>
                </a:solidFill>
                <a:latin typeface="Calibri" panose="020F0502020204030204" pitchFamily="34" charset="0"/>
                <a:cs typeface="Calibri" panose="020F0502020204030204" pitchFamily="34" charset="0"/>
              </a:rPr>
              <a:t>Orlando Bloom - Actor</a:t>
            </a:r>
            <a:endParaRPr lang="en-US" sz="2000" b="1" dirty="0">
              <a:solidFill>
                <a:srgbClr val="00529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487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tretch/>
        </p:blipFill>
        <p:spPr>
          <a:xfrm>
            <a:off x="-104931" y="0"/>
            <a:ext cx="5267592" cy="6858000"/>
          </a:xfrm>
          <a:prstGeom prst="rect">
            <a:avLst/>
          </a:prstGeom>
        </p:spPr>
      </p:pic>
      <p:sp>
        <p:nvSpPr>
          <p:cNvPr id="3" name="TextBox 2"/>
          <p:cNvSpPr txBox="1"/>
          <p:nvPr/>
        </p:nvSpPr>
        <p:spPr>
          <a:xfrm>
            <a:off x="5441430" y="1019330"/>
            <a:ext cx="3492707" cy="1569660"/>
          </a:xfrm>
          <a:prstGeom prst="rect">
            <a:avLst/>
          </a:prstGeom>
          <a:noFill/>
        </p:spPr>
        <p:txBody>
          <a:bodyPr wrap="square" rtlCol="0">
            <a:spAutoFit/>
          </a:bodyPr>
          <a:lstStyle/>
          <a:p>
            <a:r>
              <a:rPr lang="en-US" sz="2400" dirty="0" smtClean="0">
                <a:latin typeface="Calibri" panose="020F0502020204030204" pitchFamily="34" charset="0"/>
                <a:cs typeface="Calibri" panose="020F0502020204030204" pitchFamily="34" charset="0"/>
              </a:rPr>
              <a:t>Dyslexia is often coupled with dysgraphia. This is an example from a class notebook. </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06712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2"/>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Dyslexia in the Classroom</a:t>
            </a:r>
            <a:endParaRPr sz="4000" dirty="0">
              <a:solidFill>
                <a:srgbClr val="005293"/>
              </a:solidFill>
            </a:endParaRPr>
          </a:p>
        </p:txBody>
      </p:sp>
      <p:sp>
        <p:nvSpPr>
          <p:cNvPr id="181" name="Google Shape;181;p22"/>
          <p:cNvSpPr txBox="1">
            <a:spLocks noGrp="1"/>
          </p:cNvSpPr>
          <p:nvPr>
            <p:ph type="body" idx="1"/>
          </p:nvPr>
        </p:nvSpPr>
        <p:spPr>
          <a:xfrm>
            <a:off x="457200" y="1752601"/>
            <a:ext cx="8229600" cy="3421566"/>
          </a:xfrm>
          <a:prstGeom prst="rect">
            <a:avLst/>
          </a:prstGeom>
          <a:noFill/>
          <a:ln>
            <a:noFill/>
          </a:ln>
        </p:spPr>
        <p:txBody>
          <a:bodyPr spcFirstLastPara="1" wrap="square" lIns="91425" tIns="45700" rIns="91425" bIns="45700" anchor="t" anchorCtr="0">
            <a:noAutofit/>
          </a:bodyPr>
          <a:lstStyle/>
          <a:p>
            <a:pPr marL="0" lvl="0" indent="0" algn="l" rtl="0">
              <a:spcAft>
                <a:spcPts val="1800"/>
              </a:spcAft>
              <a:buNone/>
            </a:pPr>
            <a:r>
              <a:rPr lang="en-US" sz="3200" dirty="0">
                <a:solidFill>
                  <a:srgbClr val="005293"/>
                </a:solidFill>
              </a:rPr>
              <a:t>Dyslexia manifests </a:t>
            </a:r>
            <a:r>
              <a:rPr lang="en-US" sz="3200" dirty="0" smtClean="0">
                <a:solidFill>
                  <a:srgbClr val="005293"/>
                </a:solidFill>
              </a:rPr>
              <a:t>as</a:t>
            </a:r>
            <a:endParaRPr sz="3200" dirty="0">
              <a:solidFill>
                <a:srgbClr val="005293"/>
              </a:solidFill>
            </a:endParaRPr>
          </a:p>
          <a:p>
            <a:pPr indent="-347472">
              <a:spcBef>
                <a:spcPts val="0"/>
              </a:spcBef>
              <a:spcAft>
                <a:spcPts val="1800"/>
              </a:spcAft>
              <a:buSzPct val="75000"/>
            </a:pPr>
            <a:r>
              <a:rPr lang="en-US" sz="2800" dirty="0">
                <a:solidFill>
                  <a:schemeClr val="tx1"/>
                </a:solidFill>
              </a:rPr>
              <a:t>Difficulty writing down thoughts</a:t>
            </a:r>
          </a:p>
          <a:p>
            <a:pPr marL="457200" lvl="0" indent="-347472" algn="l" rtl="0">
              <a:spcBef>
                <a:spcPts val="0"/>
              </a:spcBef>
              <a:spcAft>
                <a:spcPts val="1800"/>
              </a:spcAft>
              <a:buSzPct val="75000"/>
              <a:buChar char="•"/>
            </a:pPr>
            <a:r>
              <a:rPr lang="en-US" sz="2800" dirty="0" smtClean="0">
                <a:solidFill>
                  <a:schemeClr val="tx1"/>
                </a:solidFill>
              </a:rPr>
              <a:t>Loss </a:t>
            </a:r>
            <a:r>
              <a:rPr lang="en-US" sz="2800" dirty="0">
                <a:solidFill>
                  <a:schemeClr val="tx1"/>
                </a:solidFill>
              </a:rPr>
              <a:t>of words when speaking </a:t>
            </a:r>
            <a:endParaRPr sz="2800" dirty="0">
              <a:solidFill>
                <a:schemeClr val="tx1"/>
              </a:solidFill>
            </a:endParaRPr>
          </a:p>
          <a:p>
            <a:pPr marL="457200" lvl="0" indent="-347472" algn="l" rtl="0">
              <a:spcBef>
                <a:spcPts val="0"/>
              </a:spcBef>
              <a:spcAft>
                <a:spcPts val="1800"/>
              </a:spcAft>
              <a:buSzPct val="75000"/>
              <a:buChar char="•"/>
            </a:pPr>
            <a:r>
              <a:rPr lang="en-US" sz="2800" dirty="0" smtClean="0">
                <a:solidFill>
                  <a:schemeClr val="tx1"/>
                </a:solidFill>
              </a:rPr>
              <a:t>Above </a:t>
            </a:r>
            <a:r>
              <a:rPr lang="en-US" sz="2800" dirty="0">
                <a:solidFill>
                  <a:schemeClr val="tx1"/>
                </a:solidFill>
              </a:rPr>
              <a:t>average artistic skill</a:t>
            </a:r>
            <a:endParaRPr sz="2800" dirty="0">
              <a:solidFill>
                <a:schemeClr val="tx1"/>
              </a:solidFill>
            </a:endParaRPr>
          </a:p>
          <a:p>
            <a:pPr marL="457200" lvl="0" indent="-347472" algn="l" rtl="0">
              <a:spcBef>
                <a:spcPts val="0"/>
              </a:spcBef>
              <a:spcAft>
                <a:spcPts val="1800"/>
              </a:spcAft>
              <a:buSzPct val="75000"/>
              <a:buChar char="•"/>
            </a:pPr>
            <a:r>
              <a:rPr lang="en-US" sz="2800" dirty="0" smtClean="0">
                <a:solidFill>
                  <a:schemeClr val="tx1"/>
                </a:solidFill>
              </a:rPr>
              <a:t>Poor penmanship</a:t>
            </a:r>
            <a:endParaRPr sz="3400" dirty="0">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459" y="3354991"/>
            <a:ext cx="2920341" cy="2920341"/>
          </a:xfrm>
          <a:prstGeom prst="rect">
            <a:avLst/>
          </a:prstGeom>
        </p:spPr>
      </p:pic>
      <p:sp>
        <p:nvSpPr>
          <p:cNvPr id="6" name="TextBox 5"/>
          <p:cNvSpPr txBox="1"/>
          <p:nvPr/>
        </p:nvSpPr>
        <p:spPr>
          <a:xfrm>
            <a:off x="2582203" y="6254496"/>
            <a:ext cx="6133173" cy="400110"/>
          </a:xfrm>
          <a:prstGeom prst="rect">
            <a:avLst/>
          </a:prstGeom>
          <a:noFill/>
        </p:spPr>
        <p:txBody>
          <a:bodyPr wrap="square" rtlCol="0">
            <a:spAutoFit/>
          </a:bodyPr>
          <a:lstStyle/>
          <a:p>
            <a:pPr algn="r"/>
            <a:r>
              <a:rPr lang="en-US" sz="2000" b="1" dirty="0" smtClean="0">
                <a:solidFill>
                  <a:srgbClr val="005293"/>
                </a:solidFill>
                <a:latin typeface="Calibri" panose="020F0502020204030204" pitchFamily="34" charset="0"/>
                <a:cs typeface="Calibri" panose="020F0502020204030204" pitchFamily="34" charset="0"/>
              </a:rPr>
              <a:t>Steven Spielberg - Film director, producer, screenwriter</a:t>
            </a:r>
            <a:endParaRPr lang="en-US" sz="2000" b="1" dirty="0">
              <a:solidFill>
                <a:srgbClr val="00529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57032" cy="1039427"/>
          </a:xfr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a:lstStyle/>
          <a:p>
            <a:r>
              <a:rPr lang="en-US" sz="4000" dirty="0" smtClean="0">
                <a:solidFill>
                  <a:srgbClr val="005293"/>
                </a:solidFill>
              </a:rPr>
              <a:t>Purpose of the Presentation</a:t>
            </a:r>
            <a:endParaRPr lang="en-US" sz="4000" dirty="0">
              <a:solidFill>
                <a:srgbClr val="005293"/>
              </a:solidFill>
            </a:endParaRPr>
          </a:p>
        </p:txBody>
      </p:sp>
      <p:sp>
        <p:nvSpPr>
          <p:cNvPr id="3" name="Text Placeholder 2"/>
          <p:cNvSpPr>
            <a:spLocks noGrp="1"/>
          </p:cNvSpPr>
          <p:nvPr>
            <p:ph type="body" idx="1"/>
          </p:nvPr>
        </p:nvSpPr>
        <p:spPr>
          <a:xfrm>
            <a:off x="457200" y="2232103"/>
            <a:ext cx="8229600" cy="3744951"/>
          </a:xfrm>
        </p:spPr>
        <p:txBody>
          <a:bodyPr/>
          <a:lstStyle/>
          <a:p>
            <a:pPr>
              <a:spcAft>
                <a:spcPts val="3600"/>
              </a:spcAft>
              <a:buSzPct val="75000"/>
            </a:pPr>
            <a:r>
              <a:rPr lang="en-US" sz="3600" dirty="0" smtClean="0">
                <a:solidFill>
                  <a:schemeClr val="tx1"/>
                </a:solidFill>
              </a:rPr>
              <a:t>To </a:t>
            </a:r>
            <a:r>
              <a:rPr lang="en-US" sz="3600" dirty="0">
                <a:solidFill>
                  <a:schemeClr val="tx1"/>
                </a:solidFill>
              </a:rPr>
              <a:t>share useful, accurate information about </a:t>
            </a:r>
            <a:r>
              <a:rPr lang="en-US" sz="3600" dirty="0" smtClean="0">
                <a:solidFill>
                  <a:schemeClr val="tx1"/>
                </a:solidFill>
              </a:rPr>
              <a:t>neurodiversity</a:t>
            </a:r>
            <a:endParaRPr lang="en-US" sz="3600" dirty="0">
              <a:solidFill>
                <a:schemeClr val="tx1"/>
              </a:solidFill>
            </a:endParaRPr>
          </a:p>
          <a:p>
            <a:pPr>
              <a:spcAft>
                <a:spcPts val="1200"/>
              </a:spcAft>
              <a:buSzPct val="75000"/>
            </a:pPr>
            <a:r>
              <a:rPr lang="en-US" sz="3600" dirty="0" smtClean="0">
                <a:solidFill>
                  <a:schemeClr val="tx1"/>
                </a:solidFill>
              </a:rPr>
              <a:t>To open conversations and interactions within the community</a:t>
            </a:r>
            <a:endParaRPr lang="en-US" sz="3600" dirty="0">
              <a:solidFill>
                <a:schemeClr val="tx1"/>
              </a:solidFill>
            </a:endParaRPr>
          </a:p>
        </p:txBody>
      </p:sp>
    </p:spTree>
    <p:extLst>
      <p:ext uri="{BB962C8B-B14F-4D97-AF65-F5344CB8AC3E}">
        <p14:creationId xmlns:p14="http://schemas.microsoft.com/office/powerpoint/2010/main" val="15729230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0"/>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4000"/>
              <a:buFont typeface="Calibri"/>
              <a:buNone/>
            </a:pPr>
            <a:r>
              <a:rPr lang="en-US" sz="4000" dirty="0" smtClean="0">
                <a:solidFill>
                  <a:srgbClr val="005293"/>
                </a:solidFill>
              </a:rPr>
              <a:t>Strengths of a Person with Dyslexia</a:t>
            </a:r>
            <a:endParaRPr sz="4000" dirty="0">
              <a:solidFill>
                <a:srgbClr val="005293"/>
              </a:solidFill>
            </a:endParaRPr>
          </a:p>
        </p:txBody>
      </p:sp>
      <p:sp>
        <p:nvSpPr>
          <p:cNvPr id="167" name="Google Shape;167;p20"/>
          <p:cNvSpPr txBox="1">
            <a:spLocks noGrp="1"/>
          </p:cNvSpPr>
          <p:nvPr>
            <p:ph type="body" idx="1"/>
          </p:nvPr>
        </p:nvSpPr>
        <p:spPr>
          <a:xfrm>
            <a:off x="457200" y="1752601"/>
            <a:ext cx="8229600" cy="3878766"/>
          </a:xfrm>
          <a:prstGeom prst="rect">
            <a:avLst/>
          </a:prstGeom>
          <a:noFill/>
          <a:ln>
            <a:noFill/>
          </a:ln>
        </p:spPr>
        <p:txBody>
          <a:bodyPr spcFirstLastPara="1" wrap="square" lIns="91425" tIns="45700" rIns="91425" bIns="45700" anchor="t" anchorCtr="0">
            <a:noAutofit/>
          </a:bodyPr>
          <a:lstStyle/>
          <a:p>
            <a:pPr marL="0" indent="0">
              <a:spcAft>
                <a:spcPts val="1200"/>
              </a:spcAft>
              <a:buNone/>
            </a:pPr>
            <a:r>
              <a:rPr lang="en-US" sz="3200" dirty="0">
                <a:solidFill>
                  <a:srgbClr val="005293"/>
                </a:solidFill>
              </a:rPr>
              <a:t>Right-brain </a:t>
            </a:r>
            <a:r>
              <a:rPr lang="en-US" sz="3200" dirty="0" smtClean="0">
                <a:solidFill>
                  <a:srgbClr val="005293"/>
                </a:solidFill>
              </a:rPr>
              <a:t>dominant</a:t>
            </a:r>
          </a:p>
          <a:p>
            <a:pPr>
              <a:spcAft>
                <a:spcPts val="600"/>
              </a:spcAft>
              <a:buSzPct val="75000"/>
            </a:pPr>
            <a:r>
              <a:rPr lang="en-US" dirty="0" smtClean="0">
                <a:solidFill>
                  <a:schemeClr val="tx1"/>
                </a:solidFill>
              </a:rPr>
              <a:t>Strong intuition</a:t>
            </a:r>
            <a:r>
              <a:rPr lang="en-US" dirty="0">
                <a:solidFill>
                  <a:schemeClr val="tx1"/>
                </a:solidFill>
              </a:rPr>
              <a:t>, art, </a:t>
            </a:r>
            <a:r>
              <a:rPr lang="en-US" dirty="0" smtClean="0">
                <a:solidFill>
                  <a:schemeClr val="tx1"/>
                </a:solidFill>
              </a:rPr>
              <a:t>and emotion</a:t>
            </a:r>
          </a:p>
          <a:p>
            <a:pPr lvl="0">
              <a:spcAft>
                <a:spcPts val="600"/>
              </a:spcAft>
              <a:buSzPct val="75000"/>
            </a:pPr>
            <a:r>
              <a:rPr lang="en-US" dirty="0">
                <a:solidFill>
                  <a:schemeClr val="tx1"/>
                </a:solidFill>
              </a:rPr>
              <a:t>Synthesizing ideas, creativity</a:t>
            </a:r>
          </a:p>
          <a:p>
            <a:pPr lvl="0">
              <a:spcAft>
                <a:spcPts val="600"/>
              </a:spcAft>
              <a:buSzPct val="75000"/>
            </a:pPr>
            <a:r>
              <a:rPr lang="en-US" dirty="0" smtClean="0">
                <a:solidFill>
                  <a:schemeClr val="tx1"/>
                </a:solidFill>
              </a:rPr>
              <a:t>Thinking </a:t>
            </a:r>
            <a:r>
              <a:rPr lang="en-US" dirty="0">
                <a:solidFill>
                  <a:schemeClr val="tx1"/>
                </a:solidFill>
              </a:rPr>
              <a:t>“outside the box</a:t>
            </a:r>
            <a:r>
              <a:rPr lang="en-US" dirty="0" smtClean="0">
                <a:solidFill>
                  <a:schemeClr val="tx1"/>
                </a:solidFill>
              </a:rPr>
              <a:t>”</a:t>
            </a:r>
          </a:p>
          <a:p>
            <a:pPr>
              <a:spcAft>
                <a:spcPts val="600"/>
              </a:spcAft>
              <a:buSzPct val="75000"/>
            </a:pPr>
            <a:r>
              <a:rPr lang="en-US" dirty="0">
                <a:solidFill>
                  <a:schemeClr val="tx1"/>
                </a:solidFill>
              </a:rPr>
              <a:t>Seeing the "big picture"</a:t>
            </a:r>
          </a:p>
          <a:p>
            <a:pPr lvl="0">
              <a:spcAft>
                <a:spcPts val="600"/>
              </a:spcAft>
              <a:buSzPct val="75000"/>
            </a:pPr>
            <a:r>
              <a:rPr lang="en-US" dirty="0" smtClean="0">
                <a:solidFill>
                  <a:schemeClr val="tx1"/>
                </a:solidFill>
              </a:rPr>
              <a:t>Spatially talented - 3D</a:t>
            </a:r>
          </a:p>
          <a:p>
            <a:pPr lvl="0">
              <a:spcAft>
                <a:spcPts val="600"/>
              </a:spcAft>
              <a:buSzPct val="75000"/>
            </a:pPr>
            <a:r>
              <a:rPr lang="en-US" dirty="0" smtClean="0">
                <a:solidFill>
                  <a:schemeClr val="tx1"/>
                </a:solidFill>
              </a:rPr>
              <a:t>Pattern recognition</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9864" y="3019233"/>
            <a:ext cx="2916936" cy="2916936"/>
          </a:xfrm>
          <a:prstGeom prst="rect">
            <a:avLst/>
          </a:prstGeom>
        </p:spPr>
      </p:pic>
      <p:sp>
        <p:nvSpPr>
          <p:cNvPr id="5" name="TextBox 4"/>
          <p:cNvSpPr txBox="1"/>
          <p:nvPr/>
        </p:nvSpPr>
        <p:spPr>
          <a:xfrm>
            <a:off x="2373470" y="5936169"/>
            <a:ext cx="6356194" cy="707886"/>
          </a:xfrm>
          <a:prstGeom prst="rect">
            <a:avLst/>
          </a:prstGeom>
          <a:noFill/>
        </p:spPr>
        <p:txBody>
          <a:bodyPr wrap="square" rtlCol="0">
            <a:spAutoFit/>
          </a:bodyPr>
          <a:lstStyle/>
          <a:p>
            <a:pPr algn="r"/>
            <a:r>
              <a:rPr lang="en-US" sz="2000" b="1" dirty="0" smtClean="0">
                <a:solidFill>
                  <a:srgbClr val="005293"/>
                </a:solidFill>
                <a:latin typeface="Calibri" panose="020F0502020204030204" pitchFamily="34" charset="0"/>
                <a:cs typeface="Calibri" panose="020F0502020204030204" pitchFamily="34" charset="0"/>
              </a:rPr>
              <a:t>Steve Jobs - </a:t>
            </a:r>
            <a:r>
              <a:rPr lang="en-US" sz="2000" b="1" dirty="0">
                <a:solidFill>
                  <a:srgbClr val="005293"/>
                </a:solidFill>
                <a:latin typeface="Calibri" panose="020F0502020204030204" pitchFamily="34" charset="0"/>
                <a:cs typeface="Calibri" panose="020F0502020204030204" pitchFamily="34" charset="0"/>
              </a:rPr>
              <a:t>Co-founder, Chairman, and CEO of Apple Inc.</a:t>
            </a:r>
          </a:p>
          <a:p>
            <a:pPr algn="r"/>
            <a:r>
              <a:rPr lang="en-US" sz="2000" b="1" dirty="0">
                <a:solidFill>
                  <a:srgbClr val="005293"/>
                </a:solidFill>
                <a:latin typeface="Calibri" panose="020F0502020204030204" pitchFamily="34" charset="0"/>
                <a:cs typeface="Calibri" panose="020F0502020204030204" pitchFamily="34" charset="0"/>
              </a:rPr>
              <a:t>Primary investor and Chairman of </a:t>
            </a:r>
            <a:r>
              <a:rPr lang="en-US" sz="2000" b="1" dirty="0" smtClean="0">
                <a:solidFill>
                  <a:srgbClr val="005293"/>
                </a:solidFill>
                <a:latin typeface="Calibri" panose="020F0502020204030204" pitchFamily="34" charset="0"/>
                <a:cs typeface="Calibri" panose="020F0502020204030204" pitchFamily="34" charset="0"/>
              </a:rPr>
              <a:t>Pixar</a:t>
            </a:r>
            <a:endParaRPr lang="en-US" sz="2000" b="1" dirty="0">
              <a:solidFill>
                <a:srgbClr val="00529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Common Career Interests</a:t>
            </a:r>
            <a:endParaRPr lang="en-US" sz="4000" dirty="0">
              <a:solidFill>
                <a:srgbClr val="005293"/>
              </a:solidFill>
            </a:endParaRPr>
          </a:p>
        </p:txBody>
      </p:sp>
      <p:sp>
        <p:nvSpPr>
          <p:cNvPr id="3" name="Text Placeholder 2"/>
          <p:cNvSpPr>
            <a:spLocks noGrp="1"/>
          </p:cNvSpPr>
          <p:nvPr>
            <p:ph type="body" idx="1"/>
          </p:nvPr>
        </p:nvSpPr>
        <p:spPr>
          <a:xfrm>
            <a:off x="3345359" y="1752600"/>
            <a:ext cx="3200408" cy="4373563"/>
          </a:xfrm>
        </p:spPr>
        <p:txBody>
          <a:bodyPr/>
          <a:lstStyle/>
          <a:p>
            <a:r>
              <a:rPr lang="en-US" sz="2800" dirty="0" smtClean="0">
                <a:solidFill>
                  <a:srgbClr val="005293"/>
                </a:solidFill>
              </a:rPr>
              <a:t>Engineer</a:t>
            </a:r>
            <a:endParaRPr lang="en-US" sz="2800" dirty="0">
              <a:solidFill>
                <a:srgbClr val="005293"/>
              </a:solidFill>
            </a:endParaRPr>
          </a:p>
          <a:p>
            <a:r>
              <a:rPr lang="en-US" sz="2800" dirty="0" smtClean="0">
                <a:solidFill>
                  <a:srgbClr val="005293"/>
                </a:solidFill>
              </a:rPr>
              <a:t>Architect</a:t>
            </a:r>
            <a:endParaRPr lang="en-US" sz="2800" dirty="0">
              <a:solidFill>
                <a:srgbClr val="005293"/>
              </a:solidFill>
            </a:endParaRPr>
          </a:p>
          <a:p>
            <a:r>
              <a:rPr lang="en-US" sz="2800" dirty="0" smtClean="0">
                <a:solidFill>
                  <a:srgbClr val="005293"/>
                </a:solidFill>
              </a:rPr>
              <a:t>Designer</a:t>
            </a:r>
            <a:endParaRPr lang="en-US" sz="2800" dirty="0">
              <a:solidFill>
                <a:srgbClr val="005293"/>
              </a:solidFill>
            </a:endParaRPr>
          </a:p>
          <a:p>
            <a:r>
              <a:rPr lang="en-US" sz="2800" dirty="0" smtClean="0">
                <a:solidFill>
                  <a:srgbClr val="005293"/>
                </a:solidFill>
              </a:rPr>
              <a:t>Artist</a:t>
            </a:r>
            <a:endParaRPr lang="en-US" sz="2800" dirty="0">
              <a:solidFill>
                <a:srgbClr val="005293"/>
              </a:solidFill>
            </a:endParaRPr>
          </a:p>
          <a:p>
            <a:r>
              <a:rPr lang="en-US" sz="2800" dirty="0" smtClean="0">
                <a:solidFill>
                  <a:srgbClr val="005293"/>
                </a:solidFill>
              </a:rPr>
              <a:t>Mathematician</a:t>
            </a:r>
            <a:endParaRPr lang="en-US" sz="2800" dirty="0">
              <a:solidFill>
                <a:srgbClr val="005293"/>
              </a:solidFill>
            </a:endParaRPr>
          </a:p>
          <a:p>
            <a:r>
              <a:rPr lang="en-US" sz="2800" dirty="0" smtClean="0">
                <a:solidFill>
                  <a:srgbClr val="005293"/>
                </a:solidFill>
              </a:rPr>
              <a:t>Physicist</a:t>
            </a:r>
            <a:endParaRPr lang="en-US" sz="2800" dirty="0">
              <a:solidFill>
                <a:srgbClr val="005293"/>
              </a:solidFill>
            </a:endParaRPr>
          </a:p>
          <a:p>
            <a:r>
              <a:rPr lang="en-US" sz="2800" dirty="0" smtClean="0">
                <a:solidFill>
                  <a:srgbClr val="005293"/>
                </a:solidFill>
              </a:rPr>
              <a:t>Surgeon</a:t>
            </a:r>
            <a:endParaRPr lang="en-US" sz="2800" dirty="0">
              <a:solidFill>
                <a:srgbClr val="005293"/>
              </a:solidFill>
            </a:endParaRPr>
          </a:p>
          <a:p>
            <a:r>
              <a:rPr lang="en-US" sz="2800" dirty="0" smtClean="0">
                <a:solidFill>
                  <a:srgbClr val="005293"/>
                </a:solidFill>
              </a:rPr>
              <a:t>Dentist</a:t>
            </a:r>
            <a:endParaRPr lang="en-US" sz="2800" dirty="0">
              <a:solidFill>
                <a:srgbClr val="005293"/>
              </a:solidFill>
            </a:endParaRPr>
          </a:p>
          <a:p>
            <a:endParaRPr lang="en-US" dirty="0"/>
          </a:p>
        </p:txBody>
      </p:sp>
    </p:spTree>
    <p:extLst>
      <p:ext uri="{BB962C8B-B14F-4D97-AF65-F5344CB8AC3E}">
        <p14:creationId xmlns:p14="http://schemas.microsoft.com/office/powerpoint/2010/main" val="961355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3"/>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Support for Students with Dyslexia</a:t>
            </a:r>
            <a:endParaRPr sz="4000" dirty="0">
              <a:solidFill>
                <a:srgbClr val="005293"/>
              </a:solidFill>
            </a:endParaRPr>
          </a:p>
        </p:txBody>
      </p:sp>
      <p:sp>
        <p:nvSpPr>
          <p:cNvPr id="188" name="Google Shape;188;p23"/>
          <p:cNvSpPr txBox="1">
            <a:spLocks noGrp="1"/>
          </p:cNvSpPr>
          <p:nvPr>
            <p:ph type="body" idx="1"/>
          </p:nvPr>
        </p:nvSpPr>
        <p:spPr>
          <a:xfrm>
            <a:off x="457200" y="1752600"/>
            <a:ext cx="8229600" cy="3733800"/>
          </a:xfrm>
          <a:prstGeom prst="rect">
            <a:avLst/>
          </a:prstGeom>
          <a:noFill/>
          <a:ln>
            <a:noFill/>
          </a:ln>
        </p:spPr>
        <p:txBody>
          <a:bodyPr spcFirstLastPara="1" wrap="square" lIns="91425" tIns="45700" rIns="91425" bIns="45700" anchor="t" anchorCtr="0">
            <a:noAutofit/>
          </a:bodyPr>
          <a:lstStyle/>
          <a:p>
            <a:pPr>
              <a:spcAft>
                <a:spcPts val="1800"/>
              </a:spcAft>
              <a:buSzPct val="75000"/>
            </a:pPr>
            <a:r>
              <a:rPr lang="en-US" sz="2800" dirty="0" smtClean="0">
                <a:solidFill>
                  <a:schemeClr val="tx1"/>
                </a:solidFill>
              </a:rPr>
              <a:t>Outlines, notes, and study guides in advance</a:t>
            </a:r>
          </a:p>
          <a:p>
            <a:pPr>
              <a:spcAft>
                <a:spcPts val="1800"/>
              </a:spcAft>
              <a:buSzPct val="75000"/>
            </a:pPr>
            <a:r>
              <a:rPr lang="en-US" sz="2800" dirty="0">
                <a:solidFill>
                  <a:schemeClr val="tx1"/>
                </a:solidFill>
              </a:rPr>
              <a:t>Assignments broken into smaller tasks</a:t>
            </a:r>
          </a:p>
          <a:p>
            <a:pPr lvl="0">
              <a:spcAft>
                <a:spcPts val="1800"/>
              </a:spcAft>
              <a:buSzPct val="75000"/>
            </a:pPr>
            <a:r>
              <a:rPr lang="en-US" sz="2800" dirty="0" smtClean="0">
                <a:solidFill>
                  <a:schemeClr val="tx1"/>
                </a:solidFill>
              </a:rPr>
              <a:t>Audio books and text-to-speech</a:t>
            </a:r>
          </a:p>
          <a:p>
            <a:pPr lvl="0">
              <a:spcAft>
                <a:spcPts val="1800"/>
              </a:spcAft>
              <a:buSzPct val="75000"/>
            </a:pPr>
            <a:r>
              <a:rPr lang="en-US" sz="2800" dirty="0" smtClean="0">
                <a:solidFill>
                  <a:schemeClr val="tx1"/>
                </a:solidFill>
              </a:rPr>
              <a:t>Quiet </a:t>
            </a:r>
            <a:r>
              <a:rPr lang="en-US" sz="2800" dirty="0">
                <a:solidFill>
                  <a:schemeClr val="tx1"/>
                </a:solidFill>
              </a:rPr>
              <a:t>place to </a:t>
            </a:r>
            <a:r>
              <a:rPr lang="en-US" sz="2800" dirty="0" smtClean="0">
                <a:solidFill>
                  <a:schemeClr val="tx1"/>
                </a:solidFill>
              </a:rPr>
              <a:t>work</a:t>
            </a:r>
          </a:p>
          <a:p>
            <a:pPr>
              <a:spcAft>
                <a:spcPts val="1800"/>
              </a:spcAft>
              <a:buSzPct val="75000"/>
            </a:pPr>
            <a:r>
              <a:rPr lang="en-US" sz="2800" dirty="0">
                <a:solidFill>
                  <a:schemeClr val="tx1"/>
                </a:solidFill>
              </a:rPr>
              <a:t>Extra </a:t>
            </a:r>
            <a:r>
              <a:rPr lang="en-US" sz="2800" dirty="0" smtClean="0">
                <a:solidFill>
                  <a:schemeClr val="tx1"/>
                </a:solidFill>
              </a:rPr>
              <a:t>time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3"/>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More Support</a:t>
            </a:r>
            <a:endParaRPr sz="4000" dirty="0">
              <a:solidFill>
                <a:srgbClr val="005293"/>
              </a:solidFill>
            </a:endParaRPr>
          </a:p>
        </p:txBody>
      </p:sp>
      <p:sp>
        <p:nvSpPr>
          <p:cNvPr id="188" name="Google Shape;188;p23"/>
          <p:cNvSpPr txBox="1">
            <a:spLocks noGrp="1"/>
          </p:cNvSpPr>
          <p:nvPr>
            <p:ph type="body" idx="1"/>
          </p:nvPr>
        </p:nvSpPr>
        <p:spPr>
          <a:xfrm>
            <a:off x="457200" y="1752599"/>
            <a:ext cx="8229600" cy="4603596"/>
          </a:xfrm>
          <a:prstGeom prst="rect">
            <a:avLst/>
          </a:prstGeom>
          <a:noFill/>
          <a:ln>
            <a:noFill/>
          </a:ln>
        </p:spPr>
        <p:txBody>
          <a:bodyPr spcFirstLastPara="1" wrap="square" lIns="91425" tIns="45700" rIns="91425" bIns="45700" anchor="t" anchorCtr="0">
            <a:noAutofit/>
          </a:bodyPr>
          <a:lstStyle/>
          <a:p>
            <a:pPr lvl="0">
              <a:spcAft>
                <a:spcPts val="1800"/>
              </a:spcAft>
              <a:buSzPct val="75000"/>
            </a:pPr>
            <a:r>
              <a:rPr lang="en-US" sz="2800" dirty="0" smtClean="0">
                <a:solidFill>
                  <a:schemeClr val="tx1"/>
                </a:solidFill>
              </a:rPr>
              <a:t>Deal with content and spelling issues separately.</a:t>
            </a:r>
          </a:p>
          <a:p>
            <a:pPr>
              <a:spcAft>
                <a:spcPts val="1800"/>
              </a:spcAft>
              <a:buSzPct val="75000"/>
            </a:pPr>
            <a:r>
              <a:rPr lang="en-US" sz="2800" dirty="0" smtClean="0">
                <a:solidFill>
                  <a:schemeClr val="tx1"/>
                </a:solidFill>
              </a:rPr>
              <a:t>Use alternative ways to assess knowledge.</a:t>
            </a:r>
          </a:p>
          <a:p>
            <a:pPr>
              <a:spcAft>
                <a:spcPts val="1800"/>
              </a:spcAft>
              <a:buSzPct val="75000"/>
            </a:pPr>
            <a:r>
              <a:rPr lang="en-US" sz="2800" dirty="0" smtClean="0">
                <a:solidFill>
                  <a:schemeClr val="tx1"/>
                </a:solidFill>
              </a:rPr>
              <a:t>Reinforce individual coping techniques</a:t>
            </a:r>
          </a:p>
          <a:p>
            <a:pPr>
              <a:spcAft>
                <a:spcPts val="1800"/>
              </a:spcAft>
              <a:buSzPct val="75000"/>
            </a:pPr>
            <a:r>
              <a:rPr lang="en-US" sz="2800" dirty="0">
                <a:solidFill>
                  <a:schemeClr val="tx1"/>
                </a:solidFill>
              </a:rPr>
              <a:t>Do not ask them to read aloud in class</a:t>
            </a:r>
            <a:r>
              <a:rPr lang="en-US" sz="2800" dirty="0" smtClean="0">
                <a:solidFill>
                  <a:schemeClr val="tx1"/>
                </a:solidFill>
              </a:rPr>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r>
              <a:rPr lang="en-US" dirty="0" smtClean="0"/>
              <a:t>DYSLEXIA SLIDE TO MAKE BLANK</a:t>
            </a:r>
            <a:endParaRPr lang="en-US" dirty="0"/>
          </a:p>
        </p:txBody>
      </p:sp>
      <p:sp>
        <p:nvSpPr>
          <p:cNvPr id="4" name="Rectangle 3"/>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86000" y="2514600"/>
            <a:ext cx="6858000" cy="1200329"/>
          </a:xfrm>
          <a:prstGeom prst="rect">
            <a:avLst/>
          </a:prstGeom>
          <a:noFill/>
        </p:spPr>
        <p:txBody>
          <a:bodyPr wrap="square" rtlCol="0">
            <a:spAutoFit/>
          </a:bodyPr>
          <a:lstStyle/>
          <a:p>
            <a:pPr algn="ctr"/>
            <a:r>
              <a:rPr lang="en-US" sz="7200" dirty="0" smtClean="0">
                <a:solidFill>
                  <a:srgbClr val="005293"/>
                </a:solidFill>
                <a:latin typeface="Calibri" panose="020F0502020204030204" pitchFamily="34" charset="0"/>
                <a:cs typeface="Calibri" panose="020F0502020204030204" pitchFamily="34" charset="0"/>
              </a:rPr>
              <a:t>ADHD</a:t>
            </a:r>
            <a:endParaRPr lang="en-US" sz="7200" dirty="0">
              <a:solidFill>
                <a:srgbClr val="005293"/>
              </a:solidFill>
              <a:latin typeface="Calibri" panose="020F0502020204030204" pitchFamily="34" charset="0"/>
              <a:cs typeface="Calibri" panose="020F0502020204030204" pitchFamily="34" charset="0"/>
            </a:endParaRPr>
          </a:p>
        </p:txBody>
      </p:sp>
      <p:sp>
        <p:nvSpPr>
          <p:cNvPr id="6" name="Rectangle 5"/>
          <p:cNvSpPr/>
          <p:nvPr/>
        </p:nvSpPr>
        <p:spPr>
          <a:xfrm>
            <a:off x="0" y="0"/>
            <a:ext cx="2286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027348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4"/>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What is ADHD?</a:t>
            </a:r>
            <a:endParaRPr sz="4000" dirty="0">
              <a:solidFill>
                <a:srgbClr val="005293"/>
              </a:solidFill>
            </a:endParaRPr>
          </a:p>
        </p:txBody>
      </p:sp>
      <p:sp>
        <p:nvSpPr>
          <p:cNvPr id="195" name="Google Shape;195;p24"/>
          <p:cNvSpPr txBox="1">
            <a:spLocks noGrp="1"/>
          </p:cNvSpPr>
          <p:nvPr>
            <p:ph type="body" idx="1"/>
          </p:nvPr>
        </p:nvSpPr>
        <p:spPr>
          <a:xfrm>
            <a:off x="457200" y="1752599"/>
            <a:ext cx="8229600" cy="2774795"/>
          </a:xfrm>
          <a:prstGeom prst="rect">
            <a:avLst/>
          </a:prstGeom>
          <a:noFill/>
          <a:ln>
            <a:noFill/>
          </a:ln>
        </p:spPr>
        <p:txBody>
          <a:bodyPr spcFirstLastPara="1" wrap="square" lIns="91425" tIns="45700" rIns="91425" bIns="45700" anchor="t" anchorCtr="0">
            <a:noAutofit/>
          </a:bodyPr>
          <a:lstStyle/>
          <a:p>
            <a:pPr marL="0" lvl="0" indent="-76200">
              <a:spcBef>
                <a:spcPts val="0"/>
              </a:spcBef>
              <a:spcAft>
                <a:spcPts val="1800"/>
              </a:spcAft>
              <a:buSzPts val="2400"/>
              <a:buNone/>
            </a:pPr>
            <a:r>
              <a:rPr lang="en-US" sz="2800" i="1" dirty="0" smtClean="0">
                <a:solidFill>
                  <a:schemeClr val="tx1"/>
                </a:solidFill>
              </a:rPr>
              <a:t>Attention-deficit/hyperactivity </a:t>
            </a:r>
            <a:r>
              <a:rPr lang="en-US" sz="2800" i="1" dirty="0">
                <a:solidFill>
                  <a:schemeClr val="tx1"/>
                </a:solidFill>
              </a:rPr>
              <a:t>disorder (ADHD) is a brain disorder marked by an ongoing pattern of inattention and/or hyperactivity-impulsivity that interferes with functioning or development</a:t>
            </a:r>
            <a:r>
              <a:rPr lang="en-US" sz="2800" i="1" dirty="0" smtClean="0">
                <a:solidFill>
                  <a:schemeClr val="tx1"/>
                </a:solidFill>
              </a:rPr>
              <a:t>.</a:t>
            </a:r>
          </a:p>
          <a:p>
            <a:pPr marL="0" lvl="0" indent="-76200" algn="r">
              <a:spcBef>
                <a:spcPts val="0"/>
              </a:spcBef>
              <a:spcAft>
                <a:spcPts val="1800"/>
              </a:spcAft>
              <a:buSzPts val="2400"/>
              <a:buNone/>
            </a:pPr>
            <a:r>
              <a:rPr lang="en-US" b="1" dirty="0">
                <a:solidFill>
                  <a:schemeClr val="tx1"/>
                </a:solidFill>
              </a:rPr>
              <a:t>― </a:t>
            </a:r>
            <a:r>
              <a:rPr lang="en-US" b="1" dirty="0" smtClean="0">
                <a:solidFill>
                  <a:schemeClr val="tx1"/>
                </a:solidFill>
              </a:rPr>
              <a:t>National Institute of Mental Health</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latin typeface="Calibri" pitchFamily="34" charset="0"/>
                <a:cs typeface="Times New Roman" panose="02020603050405020304" pitchFamily="18" charset="0"/>
              </a:rPr>
              <a:t>Facts about ADHD</a:t>
            </a:r>
            <a:endParaRPr lang="en-US" sz="4000" dirty="0">
              <a:solidFill>
                <a:srgbClr val="005293"/>
              </a:solidFill>
              <a:latin typeface="Calibri" pitchFamily="34" charset="0"/>
              <a:cs typeface="Times New Roman" panose="02020603050405020304" pitchFamily="18" charset="0"/>
            </a:endParaRPr>
          </a:p>
        </p:txBody>
      </p:sp>
      <p:sp>
        <p:nvSpPr>
          <p:cNvPr id="3" name="Text Placeholder 2"/>
          <p:cNvSpPr>
            <a:spLocks noGrp="1"/>
          </p:cNvSpPr>
          <p:nvPr>
            <p:ph type="body" idx="1"/>
          </p:nvPr>
        </p:nvSpPr>
        <p:spPr>
          <a:xfrm>
            <a:off x="457200" y="1752600"/>
            <a:ext cx="8229600" cy="4408357"/>
          </a:xfrm>
        </p:spPr>
        <p:txBody>
          <a:bodyPr/>
          <a:lstStyle/>
          <a:p>
            <a:pPr>
              <a:spcAft>
                <a:spcPts val="1800"/>
              </a:spcAft>
              <a:buSzPts val="2400"/>
            </a:pPr>
            <a:r>
              <a:rPr lang="en-US" dirty="0">
                <a:solidFill>
                  <a:schemeClr val="tx1"/>
                </a:solidFill>
              </a:rPr>
              <a:t>The first descriptions of ADHD symptoms were made around 1902 by Sir George Frederick Still. </a:t>
            </a:r>
          </a:p>
          <a:p>
            <a:pPr>
              <a:spcAft>
                <a:spcPts val="1800"/>
              </a:spcAft>
              <a:buSzPts val="2400"/>
            </a:pPr>
            <a:r>
              <a:rPr lang="en-US" dirty="0">
                <a:solidFill>
                  <a:schemeClr val="tx1"/>
                </a:solidFill>
              </a:rPr>
              <a:t>These children were believed to have a 'defect of moral control.‘</a:t>
            </a:r>
          </a:p>
          <a:p>
            <a:pPr indent="-347472">
              <a:spcAft>
                <a:spcPts val="1800"/>
              </a:spcAft>
              <a:buSzPct val="75000"/>
            </a:pPr>
            <a:r>
              <a:rPr lang="en-US" dirty="0" smtClean="0">
                <a:solidFill>
                  <a:schemeClr val="tx1"/>
                </a:solidFill>
                <a:latin typeface="Calibri" pitchFamily="34" charset="0"/>
                <a:cs typeface="Times New Roman" panose="02020603050405020304" pitchFamily="18" charset="0"/>
              </a:rPr>
              <a:t>The National Institute of Health (NIH) reports </a:t>
            </a:r>
            <a:r>
              <a:rPr lang="en-US" dirty="0">
                <a:solidFill>
                  <a:schemeClr val="tx1"/>
                </a:solidFill>
                <a:latin typeface="Calibri" pitchFamily="34" charset="0"/>
                <a:cs typeface="Times New Roman" panose="02020603050405020304" pitchFamily="18" charset="0"/>
              </a:rPr>
              <a:t>6.7% of </a:t>
            </a:r>
            <a:r>
              <a:rPr lang="en-US" dirty="0" smtClean="0">
                <a:solidFill>
                  <a:schemeClr val="tx1"/>
                </a:solidFill>
                <a:latin typeface="Calibri" pitchFamily="34" charset="0"/>
                <a:cs typeface="Times New Roman" panose="02020603050405020304" pitchFamily="18" charset="0"/>
              </a:rPr>
              <a:t>the population </a:t>
            </a:r>
            <a:r>
              <a:rPr lang="en-US" dirty="0">
                <a:solidFill>
                  <a:schemeClr val="tx1"/>
                </a:solidFill>
                <a:latin typeface="Calibri" pitchFamily="34" charset="0"/>
                <a:cs typeface="Times New Roman" panose="02020603050405020304" pitchFamily="18" charset="0"/>
              </a:rPr>
              <a:t>has </a:t>
            </a:r>
            <a:r>
              <a:rPr lang="en-US" dirty="0" smtClean="0">
                <a:solidFill>
                  <a:schemeClr val="tx1"/>
                </a:solidFill>
                <a:latin typeface="Calibri" pitchFamily="34" charset="0"/>
                <a:cs typeface="Times New Roman" panose="02020603050405020304" pitchFamily="18" charset="0"/>
              </a:rPr>
              <a:t>ADHD.</a:t>
            </a:r>
          </a:p>
          <a:p>
            <a:pPr indent="-347472">
              <a:spcAft>
                <a:spcPts val="2400"/>
              </a:spcAft>
              <a:buSzPct val="75000"/>
            </a:pPr>
            <a:r>
              <a:rPr lang="en-US" dirty="0" smtClean="0">
                <a:solidFill>
                  <a:schemeClr val="tx1"/>
                </a:solidFill>
                <a:latin typeface="Calibri" pitchFamily="34" charset="0"/>
                <a:cs typeface="Times New Roman" panose="02020603050405020304" pitchFamily="18" charset="0"/>
              </a:rPr>
              <a:t>40</a:t>
            </a:r>
            <a:r>
              <a:rPr lang="en-US" dirty="0">
                <a:solidFill>
                  <a:schemeClr val="tx1"/>
                </a:solidFill>
                <a:latin typeface="Calibri" pitchFamily="34" charset="0"/>
                <a:cs typeface="Times New Roman" panose="02020603050405020304" pitchFamily="18" charset="0"/>
              </a:rPr>
              <a:t>% </a:t>
            </a:r>
            <a:r>
              <a:rPr lang="en-US" dirty="0" smtClean="0">
                <a:solidFill>
                  <a:schemeClr val="tx1"/>
                </a:solidFill>
                <a:latin typeface="Calibri" pitchFamily="34" charset="0"/>
                <a:cs typeface="Times New Roman" panose="02020603050405020304" pitchFamily="18" charset="0"/>
              </a:rPr>
              <a:t>may outgrow ADHD at puberty.</a:t>
            </a:r>
            <a:endParaRPr lang="en-US" dirty="0">
              <a:solidFill>
                <a:schemeClr val="tx1"/>
              </a:solidFill>
              <a:latin typeface="Calibri" pitchFamily="34" charset="0"/>
              <a:cs typeface="Times New Roman" panose="02020603050405020304" pitchFamily="18" charset="0"/>
            </a:endParaRPr>
          </a:p>
          <a:p>
            <a:pPr indent="-347472">
              <a:spcAft>
                <a:spcPts val="1800"/>
              </a:spcAft>
              <a:buSzPct val="75000"/>
            </a:pPr>
            <a:r>
              <a:rPr lang="en-US" dirty="0" smtClean="0">
                <a:solidFill>
                  <a:schemeClr val="tx1"/>
                </a:solidFill>
                <a:latin typeface="Calibri" pitchFamily="34" charset="0"/>
                <a:cs typeface="Times New Roman" panose="02020603050405020304" pitchFamily="18" charset="0"/>
              </a:rPr>
              <a:t>Medication can often help control symptoms.</a:t>
            </a:r>
          </a:p>
          <a:p>
            <a:pPr indent="-347472">
              <a:spcAft>
                <a:spcPts val="1800"/>
              </a:spcAft>
              <a:buSzPct val="75000"/>
            </a:pPr>
            <a:endParaRPr lang="en-US" dirty="0">
              <a:solidFill>
                <a:schemeClr val="tx1"/>
              </a:solidFill>
            </a:endParaRPr>
          </a:p>
          <a:p>
            <a:endParaRPr lang="en-US" dirty="0"/>
          </a:p>
        </p:txBody>
      </p:sp>
    </p:spTree>
    <p:extLst>
      <p:ext uri="{BB962C8B-B14F-4D97-AF65-F5344CB8AC3E}">
        <p14:creationId xmlns:p14="http://schemas.microsoft.com/office/powerpoint/2010/main" val="892195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4"/>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More Facts about ADHD</a:t>
            </a:r>
            <a:endParaRPr sz="4000" dirty="0">
              <a:solidFill>
                <a:srgbClr val="005293"/>
              </a:solidFill>
            </a:endParaRPr>
          </a:p>
        </p:txBody>
      </p:sp>
      <p:sp>
        <p:nvSpPr>
          <p:cNvPr id="195" name="Google Shape;195;p24"/>
          <p:cNvSpPr txBox="1">
            <a:spLocks noGrp="1"/>
          </p:cNvSpPr>
          <p:nvPr>
            <p:ph type="body" idx="1"/>
          </p:nvPr>
        </p:nvSpPr>
        <p:spPr>
          <a:xfrm>
            <a:off x="457200" y="1752600"/>
            <a:ext cx="8229600" cy="4528279"/>
          </a:xfrm>
          <a:prstGeom prst="rect">
            <a:avLst/>
          </a:prstGeom>
          <a:noFill/>
          <a:ln>
            <a:noFill/>
          </a:ln>
        </p:spPr>
        <p:txBody>
          <a:bodyPr spcFirstLastPara="1" wrap="square" lIns="91425" tIns="45700" rIns="91425" bIns="45700" anchor="t" anchorCtr="0">
            <a:noAutofit/>
          </a:bodyPr>
          <a:lstStyle/>
          <a:p>
            <a:pPr indent="-347472">
              <a:spcAft>
                <a:spcPts val="1200"/>
              </a:spcAft>
              <a:buSzPct val="75000"/>
            </a:pPr>
            <a:r>
              <a:rPr lang="en-US" dirty="0">
                <a:solidFill>
                  <a:schemeClr val="tx1"/>
                </a:solidFill>
                <a:latin typeface="Calibri" pitchFamily="34" charset="0"/>
                <a:cs typeface="Times New Roman" panose="02020603050405020304" pitchFamily="18" charset="0"/>
              </a:rPr>
              <a:t>There are three presentations of ADHD. </a:t>
            </a:r>
          </a:p>
          <a:p>
            <a:pPr marL="457200" lvl="1" indent="0">
              <a:spcAft>
                <a:spcPts val="1200"/>
              </a:spcAft>
              <a:buSzPct val="75000"/>
              <a:buNone/>
            </a:pPr>
            <a:r>
              <a:rPr lang="en-US" sz="2400" dirty="0" smtClean="0">
                <a:solidFill>
                  <a:srgbClr val="005293"/>
                </a:solidFill>
                <a:latin typeface="Calibri" pitchFamily="34" charset="0"/>
                <a:cs typeface="Times New Roman" panose="02020603050405020304" pitchFamily="18" charset="0"/>
              </a:rPr>
              <a:t>Hyperactive - Impulsive</a:t>
            </a:r>
          </a:p>
          <a:p>
            <a:pPr marL="457200" lvl="1" indent="0">
              <a:spcAft>
                <a:spcPts val="1200"/>
              </a:spcAft>
              <a:buSzPct val="75000"/>
              <a:buNone/>
            </a:pPr>
            <a:r>
              <a:rPr lang="en-US" sz="2400" dirty="0" smtClean="0">
                <a:solidFill>
                  <a:srgbClr val="005293"/>
                </a:solidFill>
                <a:latin typeface="Calibri" pitchFamily="34" charset="0"/>
                <a:cs typeface="Times New Roman" panose="02020603050405020304" pitchFamily="18" charset="0"/>
              </a:rPr>
              <a:t>Inattentive</a:t>
            </a:r>
          </a:p>
          <a:p>
            <a:pPr marL="457200" lvl="1" indent="0">
              <a:spcAft>
                <a:spcPts val="2400"/>
              </a:spcAft>
              <a:buSzPct val="75000"/>
              <a:buNone/>
            </a:pPr>
            <a:r>
              <a:rPr lang="en-US" sz="2400" dirty="0" smtClean="0">
                <a:solidFill>
                  <a:srgbClr val="005293"/>
                </a:solidFill>
                <a:latin typeface="Calibri" pitchFamily="34" charset="0"/>
                <a:cs typeface="Times New Roman" panose="02020603050405020304" pitchFamily="18" charset="0"/>
              </a:rPr>
              <a:t>Combined</a:t>
            </a:r>
          </a:p>
          <a:p>
            <a:pPr indent="-347472">
              <a:spcAft>
                <a:spcPts val="1200"/>
              </a:spcAft>
              <a:buSzPct val="75000"/>
            </a:pPr>
            <a:r>
              <a:rPr lang="en-US" dirty="0" smtClean="0">
                <a:solidFill>
                  <a:schemeClr val="tx1"/>
                </a:solidFill>
                <a:latin typeface="Calibri" pitchFamily="34" charset="0"/>
                <a:cs typeface="Times New Roman" panose="02020603050405020304" pitchFamily="18" charset="0"/>
              </a:rPr>
              <a:t>ADHD is more prevalent in males than females.</a:t>
            </a:r>
          </a:p>
          <a:p>
            <a:pPr marL="457200" lvl="3" indent="0">
              <a:spcAft>
                <a:spcPts val="1200"/>
              </a:spcAft>
              <a:buClr>
                <a:srgbClr val="005293"/>
              </a:buClr>
              <a:buSzPts val="2400"/>
              <a:buNone/>
            </a:pPr>
            <a:r>
              <a:rPr lang="en-US" sz="2200" dirty="0" smtClean="0">
                <a:solidFill>
                  <a:srgbClr val="005293"/>
                </a:solidFill>
                <a:latin typeface="Calibri" pitchFamily="34" charset="0"/>
                <a:cs typeface="Times New Roman" panose="02020603050405020304" pitchFamily="18" charset="0"/>
              </a:rPr>
              <a:t>Males dominate hyperactive </a:t>
            </a:r>
            <a:r>
              <a:rPr lang="en-US" sz="2200" dirty="0">
                <a:solidFill>
                  <a:srgbClr val="005293"/>
                </a:solidFill>
                <a:latin typeface="Calibri" pitchFamily="34" charset="0"/>
                <a:cs typeface="Times New Roman" panose="02020603050405020304" pitchFamily="18" charset="0"/>
              </a:rPr>
              <a:t>and </a:t>
            </a:r>
            <a:r>
              <a:rPr lang="en-US" sz="2200" dirty="0" smtClean="0">
                <a:solidFill>
                  <a:srgbClr val="005293"/>
                </a:solidFill>
                <a:latin typeface="Calibri" pitchFamily="34" charset="0"/>
                <a:cs typeface="Times New Roman" panose="02020603050405020304" pitchFamily="18" charset="0"/>
              </a:rPr>
              <a:t>impulsive presentations.</a:t>
            </a:r>
            <a:endParaRPr lang="en-US" sz="2200" dirty="0">
              <a:solidFill>
                <a:srgbClr val="005293"/>
              </a:solidFill>
              <a:latin typeface="Calibri" pitchFamily="34" charset="0"/>
              <a:cs typeface="Times New Roman" panose="02020603050405020304" pitchFamily="18" charset="0"/>
            </a:endParaRPr>
          </a:p>
          <a:p>
            <a:pPr marL="457200" lvl="3" indent="0">
              <a:spcAft>
                <a:spcPts val="1200"/>
              </a:spcAft>
              <a:buClr>
                <a:srgbClr val="005293"/>
              </a:buClr>
              <a:buSzPts val="2400"/>
              <a:buNone/>
            </a:pPr>
            <a:r>
              <a:rPr lang="en-US" sz="2200" dirty="0" smtClean="0">
                <a:solidFill>
                  <a:srgbClr val="005293"/>
                </a:solidFill>
                <a:latin typeface="Calibri" pitchFamily="34" charset="0"/>
                <a:cs typeface="Times New Roman" panose="02020603050405020304" pitchFamily="18" charset="0"/>
              </a:rPr>
              <a:t>Females dominate inattentive presentation.</a:t>
            </a:r>
            <a:endParaRPr lang="en-US" sz="2200" dirty="0">
              <a:solidFill>
                <a:srgbClr val="005293"/>
              </a:solidFill>
              <a:latin typeface="Calibri" pitchFamily="34" charset="0"/>
              <a:cs typeface="Times New Roman" panose="02020603050405020304" pitchFamily="18" charset="0"/>
            </a:endParaRPr>
          </a:p>
          <a:p>
            <a:pPr marL="0" indent="-76200">
              <a:spcAft>
                <a:spcPts val="1800"/>
              </a:spcAft>
              <a:buSzPts val="2400"/>
              <a:buNone/>
            </a:pPr>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latin typeface="Calibri" pitchFamily="34" charset="0"/>
                <a:cs typeface="Times New Roman" panose="02020603050405020304" pitchFamily="18" charset="0"/>
              </a:rPr>
              <a:t>Signs of Hyperactivity and Impulsivity</a:t>
            </a:r>
            <a:endParaRPr lang="en-US" sz="4000" dirty="0">
              <a:solidFill>
                <a:srgbClr val="005293"/>
              </a:solidFill>
              <a:latin typeface="Calibri" pitchFamily="34" charset="0"/>
            </a:endParaRPr>
          </a:p>
        </p:txBody>
      </p:sp>
      <p:sp>
        <p:nvSpPr>
          <p:cNvPr id="3" name="Text Placeholder 2"/>
          <p:cNvSpPr>
            <a:spLocks noGrp="1"/>
          </p:cNvSpPr>
          <p:nvPr>
            <p:ph type="body" idx="1"/>
          </p:nvPr>
        </p:nvSpPr>
        <p:spPr>
          <a:xfrm>
            <a:off x="457200" y="1752600"/>
            <a:ext cx="8229600" cy="4146395"/>
          </a:xfrm>
        </p:spPr>
        <p:txBody>
          <a:bodyPr/>
          <a:lstStyle/>
          <a:p>
            <a:pPr>
              <a:spcAft>
                <a:spcPts val="1200"/>
              </a:spcAft>
            </a:pPr>
            <a:r>
              <a:rPr lang="en-US" dirty="0">
                <a:solidFill>
                  <a:schemeClr val="tx1"/>
                </a:solidFill>
                <a:latin typeface="Calibri" pitchFamily="34" charset="0"/>
                <a:cs typeface="Times New Roman" panose="02020603050405020304" pitchFamily="18" charset="0"/>
              </a:rPr>
              <a:t>Interrupts, may blurt out answers prematurely</a:t>
            </a:r>
          </a:p>
          <a:p>
            <a:pPr>
              <a:spcAft>
                <a:spcPts val="1200"/>
              </a:spcAft>
            </a:pPr>
            <a:r>
              <a:rPr lang="en-US" dirty="0" smtClean="0">
                <a:solidFill>
                  <a:schemeClr val="tx1"/>
                </a:solidFill>
                <a:latin typeface="Calibri" pitchFamily="34" charset="0"/>
                <a:cs typeface="Times New Roman" panose="02020603050405020304" pitchFamily="18" charset="0"/>
              </a:rPr>
              <a:t>Fidgeting, tapping, squirming in seat</a:t>
            </a:r>
          </a:p>
          <a:p>
            <a:pPr>
              <a:spcAft>
                <a:spcPts val="1200"/>
              </a:spcAft>
            </a:pPr>
            <a:r>
              <a:rPr lang="en-US" dirty="0">
                <a:solidFill>
                  <a:schemeClr val="tx1"/>
                </a:solidFill>
                <a:latin typeface="Calibri" pitchFamily="34" charset="0"/>
                <a:cs typeface="Times New Roman" panose="02020603050405020304" pitchFamily="18" charset="0"/>
              </a:rPr>
              <a:t>Eager to be </a:t>
            </a:r>
            <a:r>
              <a:rPr lang="en-US" dirty="0" smtClean="0">
                <a:solidFill>
                  <a:schemeClr val="tx1"/>
                </a:solidFill>
                <a:latin typeface="Calibri" pitchFamily="34" charset="0"/>
                <a:cs typeface="Times New Roman" panose="02020603050405020304" pitchFamily="18" charset="0"/>
              </a:rPr>
              <a:t>“on </a:t>
            </a:r>
            <a:r>
              <a:rPr lang="en-US" dirty="0">
                <a:solidFill>
                  <a:schemeClr val="tx1"/>
                </a:solidFill>
                <a:latin typeface="Calibri" pitchFamily="34" charset="0"/>
                <a:cs typeface="Times New Roman" panose="02020603050405020304" pitchFamily="18" charset="0"/>
              </a:rPr>
              <a:t>the go“</a:t>
            </a:r>
          </a:p>
          <a:p>
            <a:pPr>
              <a:spcAft>
                <a:spcPts val="1200"/>
              </a:spcAft>
            </a:pPr>
            <a:r>
              <a:rPr lang="en-US" dirty="0">
                <a:solidFill>
                  <a:schemeClr val="tx1"/>
                </a:solidFill>
                <a:latin typeface="Calibri" pitchFamily="34" charset="0"/>
                <a:cs typeface="Times New Roman" panose="02020603050405020304" pitchFamily="18" charset="0"/>
              </a:rPr>
              <a:t>Appears to not listen</a:t>
            </a:r>
          </a:p>
          <a:p>
            <a:pPr>
              <a:spcAft>
                <a:spcPts val="1200"/>
              </a:spcAft>
            </a:pPr>
            <a:r>
              <a:rPr lang="en-US" dirty="0" smtClean="0">
                <a:solidFill>
                  <a:schemeClr val="tx1"/>
                </a:solidFill>
                <a:latin typeface="Calibri" pitchFamily="34" charset="0"/>
                <a:cs typeface="Times New Roman" panose="02020603050405020304" pitchFamily="18" charset="0"/>
              </a:rPr>
              <a:t>Difficulty being quiet</a:t>
            </a:r>
          </a:p>
          <a:p>
            <a:pPr>
              <a:spcAft>
                <a:spcPts val="1200"/>
              </a:spcAft>
            </a:pPr>
            <a:r>
              <a:rPr lang="en-US" dirty="0" smtClean="0">
                <a:solidFill>
                  <a:schemeClr val="tx1"/>
                </a:solidFill>
                <a:latin typeface="Calibri" pitchFamily="34" charset="0"/>
                <a:cs typeface="Times New Roman" panose="02020603050405020304" pitchFamily="18" charset="0"/>
              </a:rPr>
              <a:t>May talk excessively</a:t>
            </a:r>
          </a:p>
          <a:p>
            <a:pPr>
              <a:spcAft>
                <a:spcPts val="1200"/>
              </a:spcAft>
            </a:pPr>
            <a:r>
              <a:rPr lang="en-US" dirty="0" smtClean="0">
                <a:solidFill>
                  <a:schemeClr val="tx1"/>
                </a:solidFill>
                <a:latin typeface="Calibri" pitchFamily="34" charset="0"/>
                <a:cs typeface="Times New Roman" panose="02020603050405020304" pitchFamily="18" charset="0"/>
              </a:rPr>
              <a:t>Impatient</a:t>
            </a:r>
            <a:endParaRPr lang="en-US"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0747" y="3068525"/>
            <a:ext cx="2826053" cy="3168221"/>
          </a:xfrm>
          <a:prstGeom prst="rect">
            <a:avLst/>
          </a:prstGeom>
        </p:spPr>
      </p:pic>
      <p:sp>
        <p:nvSpPr>
          <p:cNvPr id="5" name="TextBox 4"/>
          <p:cNvSpPr txBox="1"/>
          <p:nvPr/>
        </p:nvSpPr>
        <p:spPr>
          <a:xfrm>
            <a:off x="4391979" y="6245352"/>
            <a:ext cx="4380549" cy="400110"/>
          </a:xfrm>
          <a:prstGeom prst="rect">
            <a:avLst/>
          </a:prstGeom>
          <a:noFill/>
        </p:spPr>
        <p:txBody>
          <a:bodyPr wrap="square" rtlCol="0">
            <a:spAutoFit/>
          </a:bodyPr>
          <a:lstStyle/>
          <a:p>
            <a:pPr algn="r"/>
            <a:r>
              <a:rPr lang="en-US" sz="2000" b="1" dirty="0" smtClean="0">
                <a:solidFill>
                  <a:srgbClr val="005293"/>
                </a:solidFill>
                <a:latin typeface="Calibri" panose="020F0502020204030204" pitchFamily="34" charset="0"/>
                <a:cs typeface="Calibri" panose="020F0502020204030204" pitchFamily="34" charset="0"/>
              </a:rPr>
              <a:t>Michael Jordan - Pro basketball player</a:t>
            </a:r>
            <a:endParaRPr lang="en-US" sz="2000" b="1" dirty="0">
              <a:solidFill>
                <a:srgbClr val="00529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0051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457200" y="397220"/>
            <a:ext cx="8260672" cy="1039427"/>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latin typeface="Calibri" pitchFamily="34" charset="0"/>
                <a:cs typeface="Times New Roman" panose="02020603050405020304" pitchFamily="18" charset="0"/>
              </a:rPr>
              <a:t>Signs of Inattentiveness</a:t>
            </a:r>
            <a:endParaRPr sz="4000" dirty="0">
              <a:solidFill>
                <a:srgbClr val="005293"/>
              </a:solidFill>
              <a:latin typeface="Calibri" pitchFamily="34" charset="0"/>
              <a:cs typeface="Times New Roman" panose="02020603050405020304" pitchFamily="18" charset="0"/>
            </a:endParaRPr>
          </a:p>
        </p:txBody>
      </p:sp>
      <p:sp>
        <p:nvSpPr>
          <p:cNvPr id="211" name="Google Shape;211;p26"/>
          <p:cNvSpPr txBox="1">
            <a:spLocks noGrp="1"/>
          </p:cNvSpPr>
          <p:nvPr>
            <p:ph type="body" idx="1"/>
          </p:nvPr>
        </p:nvSpPr>
        <p:spPr>
          <a:xfrm>
            <a:off x="429873" y="1724025"/>
            <a:ext cx="4137102" cy="4715107"/>
          </a:xfrm>
          <a:prstGeom prst="rect">
            <a:avLst/>
          </a:prstGeom>
          <a:noFill/>
          <a:ln>
            <a:noFill/>
          </a:ln>
        </p:spPr>
        <p:txBody>
          <a:bodyPr spcFirstLastPara="1" wrap="square" lIns="91425" tIns="45700" rIns="91425" bIns="45700" anchor="t" anchorCtr="0">
            <a:noAutofit/>
          </a:bodyPr>
          <a:lstStyle/>
          <a:p>
            <a:pPr marL="114300" lvl="0" indent="0" algn="l" rtl="0">
              <a:spcBef>
                <a:spcPts val="0"/>
              </a:spcBef>
              <a:spcAft>
                <a:spcPts val="0"/>
              </a:spcAft>
              <a:buSzPts val="2400"/>
              <a:buNone/>
            </a:pPr>
            <a:endParaRPr lang="en-US" sz="1000" b="1" dirty="0"/>
          </a:p>
          <a:p>
            <a:pPr marL="0" lvl="0" indent="0" algn="l" rtl="0">
              <a:spcBef>
                <a:spcPts val="0"/>
              </a:spcBef>
              <a:spcAft>
                <a:spcPts val="1200"/>
              </a:spcAft>
              <a:buSzPts val="2400"/>
              <a:buNone/>
            </a:pPr>
            <a:r>
              <a:rPr lang="en-US" sz="2800" dirty="0" smtClean="0">
                <a:solidFill>
                  <a:srgbClr val="005293"/>
                </a:solidFill>
                <a:latin typeface="Calibri" pitchFamily="34" charset="0"/>
                <a:cs typeface="Times New Roman" panose="02020603050405020304" pitchFamily="18" charset="0"/>
              </a:rPr>
              <a:t>Inattentive types</a:t>
            </a:r>
            <a:endParaRPr lang="en-US" sz="2800" dirty="0">
              <a:solidFill>
                <a:srgbClr val="005293"/>
              </a:solidFill>
              <a:latin typeface="Calibri" pitchFamily="34" charset="0"/>
              <a:cs typeface="Times New Roman" panose="02020603050405020304" pitchFamily="18" charset="0"/>
            </a:endParaRPr>
          </a:p>
          <a:p>
            <a:pPr>
              <a:spcAft>
                <a:spcPts val="600"/>
              </a:spcAft>
            </a:pPr>
            <a:r>
              <a:rPr lang="en-US" dirty="0">
                <a:solidFill>
                  <a:schemeClr val="tx1"/>
                </a:solidFill>
                <a:latin typeface="Calibri" pitchFamily="34" charset="0"/>
                <a:cs typeface="Times New Roman" panose="02020603050405020304" pitchFamily="18" charset="0"/>
              </a:rPr>
              <a:t>Absorbed in thoughts</a:t>
            </a:r>
          </a:p>
          <a:p>
            <a:pPr>
              <a:spcAft>
                <a:spcPts val="600"/>
              </a:spcAft>
            </a:pPr>
            <a:r>
              <a:rPr lang="en-US" dirty="0">
                <a:solidFill>
                  <a:schemeClr val="tx1"/>
                </a:solidFill>
                <a:latin typeface="Calibri" pitchFamily="34" charset="0"/>
                <a:cs typeface="Times New Roman" panose="02020603050405020304" pitchFamily="18" charset="0"/>
              </a:rPr>
              <a:t>Forgetful</a:t>
            </a:r>
          </a:p>
          <a:p>
            <a:pPr>
              <a:spcAft>
                <a:spcPts val="600"/>
              </a:spcAft>
            </a:pPr>
            <a:r>
              <a:rPr lang="en-US" dirty="0">
                <a:solidFill>
                  <a:schemeClr val="tx1"/>
                </a:solidFill>
                <a:latin typeface="Calibri" pitchFamily="34" charset="0"/>
                <a:cs typeface="Times New Roman" panose="02020603050405020304" pitchFamily="18" charset="0"/>
              </a:rPr>
              <a:t>Poor attention to details</a:t>
            </a:r>
          </a:p>
          <a:p>
            <a:pPr>
              <a:spcAft>
                <a:spcPts val="600"/>
              </a:spcAft>
            </a:pPr>
            <a:r>
              <a:rPr lang="en-US" dirty="0" smtClean="0">
                <a:solidFill>
                  <a:schemeClr val="tx1"/>
                </a:solidFill>
                <a:latin typeface="Calibri" pitchFamily="34" charset="0"/>
                <a:cs typeface="Times New Roman" panose="02020603050405020304" pitchFamily="18" charset="0"/>
              </a:rPr>
              <a:t>Easily </a:t>
            </a:r>
            <a:r>
              <a:rPr lang="en-US" dirty="0">
                <a:solidFill>
                  <a:schemeClr val="tx1"/>
                </a:solidFill>
                <a:latin typeface="Calibri" pitchFamily="34" charset="0"/>
                <a:cs typeface="Times New Roman" panose="02020603050405020304" pitchFamily="18" charset="0"/>
              </a:rPr>
              <a:t>distracted</a:t>
            </a:r>
          </a:p>
          <a:p>
            <a:pPr>
              <a:spcAft>
                <a:spcPts val="600"/>
              </a:spcAft>
            </a:pPr>
            <a:r>
              <a:rPr lang="en-US" dirty="0" smtClean="0">
                <a:solidFill>
                  <a:schemeClr val="tx1"/>
                </a:solidFill>
                <a:latin typeface="Calibri" pitchFamily="34" charset="0"/>
                <a:cs typeface="Times New Roman" panose="02020603050405020304" pitchFamily="18" charset="0"/>
              </a:rPr>
              <a:t>Careless mistakes</a:t>
            </a:r>
          </a:p>
          <a:p>
            <a:pPr>
              <a:spcAft>
                <a:spcPts val="600"/>
              </a:spcAft>
            </a:pPr>
            <a:r>
              <a:rPr lang="en-US" dirty="0" smtClean="0">
                <a:solidFill>
                  <a:schemeClr val="tx1"/>
                </a:solidFill>
                <a:latin typeface="Calibri" pitchFamily="34" charset="0"/>
                <a:cs typeface="Times New Roman" panose="02020603050405020304" pitchFamily="18" charset="0"/>
              </a:rPr>
              <a:t>Difficulty </a:t>
            </a:r>
            <a:r>
              <a:rPr lang="en-US" dirty="0">
                <a:solidFill>
                  <a:schemeClr val="tx1"/>
                </a:solidFill>
                <a:latin typeface="Calibri" pitchFamily="34" charset="0"/>
                <a:cs typeface="Times New Roman" panose="02020603050405020304" pitchFamily="18" charset="0"/>
              </a:rPr>
              <a:t>organizing </a:t>
            </a:r>
            <a:r>
              <a:rPr lang="en-US" dirty="0" smtClean="0">
                <a:solidFill>
                  <a:schemeClr val="tx1"/>
                </a:solidFill>
                <a:latin typeface="Calibri" pitchFamily="34" charset="0"/>
                <a:cs typeface="Times New Roman" panose="02020603050405020304" pitchFamily="18" charset="0"/>
              </a:rPr>
              <a:t>tasks</a:t>
            </a:r>
          </a:p>
          <a:p>
            <a:pPr>
              <a:spcAft>
                <a:spcPts val="600"/>
              </a:spcAft>
            </a:pPr>
            <a:r>
              <a:rPr lang="en-US" dirty="0" smtClean="0">
                <a:solidFill>
                  <a:schemeClr val="tx1"/>
                </a:solidFill>
                <a:latin typeface="Calibri" pitchFamily="34" charset="0"/>
                <a:cs typeface="Times New Roman" panose="02020603050405020304" pitchFamily="18" charset="0"/>
              </a:rPr>
              <a:t>Poor follow-through</a:t>
            </a:r>
          </a:p>
          <a:p>
            <a:pPr>
              <a:spcAft>
                <a:spcPts val="1800"/>
              </a:spcAft>
            </a:pPr>
            <a:endParaRPr lang="en-US" dirty="0" smtClean="0">
              <a:latin typeface="Calibri" pitchFamily="34" charset="0"/>
              <a:cs typeface="Times New Roman" panose="02020603050405020304" pitchFamily="18" charset="0"/>
            </a:endParaRPr>
          </a:p>
        </p:txBody>
      </p:sp>
      <p:sp>
        <p:nvSpPr>
          <p:cNvPr id="6" name="TextBox 5"/>
          <p:cNvSpPr txBox="1"/>
          <p:nvPr/>
        </p:nvSpPr>
        <p:spPr>
          <a:xfrm>
            <a:off x="5506330" y="6245352"/>
            <a:ext cx="3011517" cy="400110"/>
          </a:xfrm>
          <a:prstGeom prst="rect">
            <a:avLst/>
          </a:prstGeom>
          <a:noFill/>
        </p:spPr>
        <p:txBody>
          <a:bodyPr wrap="square" rtlCol="0">
            <a:spAutoFit/>
          </a:bodyPr>
          <a:lstStyle/>
          <a:p>
            <a:pPr algn="ctr"/>
            <a:r>
              <a:rPr lang="en-US" sz="2000" b="1" dirty="0" smtClean="0">
                <a:solidFill>
                  <a:srgbClr val="005293"/>
                </a:solidFill>
                <a:latin typeface="Calibri" panose="020F0502020204030204" pitchFamily="34" charset="0"/>
                <a:cs typeface="Calibri" panose="020F0502020204030204" pitchFamily="34" charset="0"/>
              </a:rPr>
              <a:t>Vincent van Gogh - Artist</a:t>
            </a:r>
            <a:endParaRPr lang="en-US" sz="2000" b="1" dirty="0">
              <a:solidFill>
                <a:srgbClr val="005293"/>
              </a:solidFill>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6330" y="2436548"/>
            <a:ext cx="3011517" cy="380580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
        <p:nvSpPr>
          <p:cNvPr id="4" name="Rectangle 3"/>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86000" y="2514600"/>
            <a:ext cx="6858001" cy="1446550"/>
          </a:xfrm>
          <a:prstGeom prst="rect">
            <a:avLst/>
          </a:prstGeom>
          <a:noFill/>
        </p:spPr>
        <p:txBody>
          <a:bodyPr wrap="square" rtlCol="0">
            <a:spAutoFit/>
          </a:bodyPr>
          <a:lstStyle/>
          <a:p>
            <a:pPr algn="ctr"/>
            <a:r>
              <a:rPr lang="en-US" sz="4400" dirty="0">
                <a:solidFill>
                  <a:srgbClr val="005293"/>
                </a:solidFill>
                <a:latin typeface="Calibri" panose="020F0502020204030204" pitchFamily="34" charset="0"/>
                <a:cs typeface="Calibri" panose="020F0502020204030204" pitchFamily="34" charset="0"/>
              </a:rPr>
              <a:t>What did I </a:t>
            </a:r>
            <a:r>
              <a:rPr lang="en-US" sz="4400" dirty="0" smtClean="0">
                <a:solidFill>
                  <a:srgbClr val="005293"/>
                </a:solidFill>
                <a:latin typeface="Calibri" panose="020F0502020204030204" pitchFamily="34" charset="0"/>
                <a:cs typeface="Calibri" panose="020F0502020204030204" pitchFamily="34" charset="0"/>
              </a:rPr>
              <a:t>study,</a:t>
            </a:r>
            <a:br>
              <a:rPr lang="en-US" sz="4400" dirty="0" smtClean="0">
                <a:solidFill>
                  <a:srgbClr val="005293"/>
                </a:solidFill>
                <a:latin typeface="Calibri" panose="020F0502020204030204" pitchFamily="34" charset="0"/>
                <a:cs typeface="Calibri" panose="020F0502020204030204" pitchFamily="34" charset="0"/>
              </a:rPr>
            </a:br>
            <a:r>
              <a:rPr lang="en-US" sz="4400" dirty="0" smtClean="0">
                <a:solidFill>
                  <a:srgbClr val="005293"/>
                </a:solidFill>
                <a:latin typeface="Calibri" panose="020F0502020204030204" pitchFamily="34" charset="0"/>
                <a:cs typeface="Calibri" panose="020F0502020204030204" pitchFamily="34" charset="0"/>
              </a:rPr>
              <a:t>and why </a:t>
            </a:r>
            <a:r>
              <a:rPr lang="en-US" sz="4400" dirty="0">
                <a:solidFill>
                  <a:srgbClr val="005293"/>
                </a:solidFill>
                <a:latin typeface="Calibri" panose="020F0502020204030204" pitchFamily="34" charset="0"/>
                <a:cs typeface="Calibri" panose="020F0502020204030204" pitchFamily="34" charset="0"/>
              </a:rPr>
              <a:t>is it important?</a:t>
            </a:r>
            <a:endParaRPr lang="en-US" sz="4400" dirty="0">
              <a:latin typeface="Calibri" panose="020F0502020204030204" pitchFamily="34" charset="0"/>
              <a:cs typeface="Calibri" panose="020F0502020204030204" pitchFamily="34" charset="0"/>
            </a:endParaRPr>
          </a:p>
        </p:txBody>
      </p:sp>
      <p:sp>
        <p:nvSpPr>
          <p:cNvPr id="6" name="Rectangle 5"/>
          <p:cNvSpPr/>
          <p:nvPr/>
        </p:nvSpPr>
        <p:spPr>
          <a:xfrm>
            <a:off x="0" y="0"/>
            <a:ext cx="2286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79459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7"/>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latin typeface="Calibri" pitchFamily="34" charset="0"/>
                <a:cs typeface="Times New Roman" panose="02020603050405020304" pitchFamily="18" charset="0"/>
              </a:rPr>
              <a:t>ADHD in the Classroom</a:t>
            </a:r>
            <a:endParaRPr sz="4000" dirty="0">
              <a:solidFill>
                <a:srgbClr val="005293"/>
              </a:solidFill>
              <a:latin typeface="Calibri" pitchFamily="34" charset="0"/>
              <a:cs typeface="Times New Roman" panose="02020603050405020304" pitchFamily="18" charset="0"/>
            </a:endParaRPr>
          </a:p>
        </p:txBody>
      </p:sp>
      <p:sp>
        <p:nvSpPr>
          <p:cNvPr id="219" name="Google Shape;219;p27"/>
          <p:cNvSpPr txBox="1">
            <a:spLocks noGrp="1"/>
          </p:cNvSpPr>
          <p:nvPr>
            <p:ph type="body" idx="1"/>
          </p:nvPr>
        </p:nvSpPr>
        <p:spPr>
          <a:xfrm>
            <a:off x="457200" y="1755649"/>
            <a:ext cx="8229600" cy="4076440"/>
          </a:xfrm>
          <a:prstGeom prst="rect">
            <a:avLst/>
          </a:prstGeom>
          <a:noFill/>
          <a:ln>
            <a:noFill/>
          </a:ln>
        </p:spPr>
        <p:txBody>
          <a:bodyPr spcFirstLastPara="1" wrap="square" lIns="91425" tIns="45700" rIns="91425" bIns="45700" anchor="t" anchorCtr="0">
            <a:noAutofit/>
          </a:bodyPr>
          <a:lstStyle/>
          <a:p>
            <a:pPr>
              <a:spcAft>
                <a:spcPts val="600"/>
              </a:spcAft>
            </a:pPr>
            <a:r>
              <a:rPr lang="en-US" dirty="0" smtClean="0">
                <a:solidFill>
                  <a:schemeClr val="tx1"/>
                </a:solidFill>
                <a:latin typeface="Calibri" pitchFamily="34" charset="0"/>
                <a:cs typeface="Times New Roman" panose="02020603050405020304" pitchFamily="18" charset="0"/>
              </a:rPr>
              <a:t>Trouble keeping up with materials</a:t>
            </a:r>
          </a:p>
          <a:p>
            <a:pPr>
              <a:spcAft>
                <a:spcPts val="600"/>
              </a:spcAft>
            </a:pPr>
            <a:r>
              <a:rPr lang="en-US" dirty="0" smtClean="0">
                <a:solidFill>
                  <a:schemeClr val="tx1"/>
                </a:solidFill>
                <a:latin typeface="Calibri" pitchFamily="34" charset="0"/>
                <a:cs typeface="Times New Roman" panose="02020603050405020304" pitchFamily="18" charset="0"/>
              </a:rPr>
              <a:t>Poor </a:t>
            </a:r>
            <a:r>
              <a:rPr lang="en-US" dirty="0">
                <a:solidFill>
                  <a:schemeClr val="tx1"/>
                </a:solidFill>
                <a:latin typeface="Calibri" pitchFamily="34" charset="0"/>
                <a:cs typeface="Times New Roman" panose="02020603050405020304" pitchFamily="18" charset="0"/>
              </a:rPr>
              <a:t>time </a:t>
            </a:r>
            <a:r>
              <a:rPr lang="en-US" dirty="0" smtClean="0">
                <a:solidFill>
                  <a:schemeClr val="tx1"/>
                </a:solidFill>
                <a:latin typeface="Calibri" pitchFamily="34" charset="0"/>
                <a:cs typeface="Times New Roman" panose="02020603050405020304" pitchFamily="18" charset="0"/>
              </a:rPr>
              <a:t>management, missed deadlines</a:t>
            </a:r>
            <a:endParaRPr lang="en-US" dirty="0">
              <a:solidFill>
                <a:schemeClr val="tx1"/>
              </a:solidFill>
              <a:latin typeface="Calibri" pitchFamily="34" charset="0"/>
              <a:cs typeface="Times New Roman" panose="02020603050405020304" pitchFamily="18" charset="0"/>
            </a:endParaRPr>
          </a:p>
          <a:p>
            <a:pPr>
              <a:spcAft>
                <a:spcPts val="600"/>
              </a:spcAft>
            </a:pPr>
            <a:r>
              <a:rPr lang="en-US" dirty="0">
                <a:solidFill>
                  <a:schemeClr val="tx1"/>
                </a:solidFill>
                <a:latin typeface="Calibri" pitchFamily="34" charset="0"/>
                <a:cs typeface="Times New Roman" panose="02020603050405020304" pitchFamily="18" charset="0"/>
              </a:rPr>
              <a:t>Frequent </a:t>
            </a:r>
            <a:r>
              <a:rPr lang="en-US" dirty="0" smtClean="0">
                <a:solidFill>
                  <a:schemeClr val="tx1"/>
                </a:solidFill>
                <a:latin typeface="Calibri" pitchFamily="34" charset="0"/>
                <a:cs typeface="Times New Roman" panose="02020603050405020304" pitchFamily="18" charset="0"/>
              </a:rPr>
              <a:t>interruptions</a:t>
            </a:r>
          </a:p>
          <a:p>
            <a:pPr>
              <a:spcAft>
                <a:spcPts val="600"/>
              </a:spcAft>
            </a:pPr>
            <a:r>
              <a:rPr lang="en-US" dirty="0">
                <a:solidFill>
                  <a:schemeClr val="tx1"/>
                </a:solidFill>
                <a:latin typeface="Calibri" pitchFamily="34" charset="0"/>
                <a:cs typeface="Times New Roman" panose="02020603050405020304" pitchFamily="18" charset="0"/>
              </a:rPr>
              <a:t>May talk excessively</a:t>
            </a:r>
          </a:p>
          <a:p>
            <a:pPr>
              <a:spcAft>
                <a:spcPts val="600"/>
              </a:spcAft>
            </a:pPr>
            <a:r>
              <a:rPr lang="en-US" dirty="0" smtClean="0">
                <a:solidFill>
                  <a:schemeClr val="tx1"/>
                </a:solidFill>
                <a:latin typeface="Calibri" pitchFamily="34" charset="0"/>
                <a:cs typeface="Times New Roman" panose="02020603050405020304" pitchFamily="18" charset="0"/>
              </a:rPr>
              <a:t>Difficulty </a:t>
            </a:r>
            <a:r>
              <a:rPr lang="en-US" dirty="0">
                <a:solidFill>
                  <a:schemeClr val="tx1"/>
                </a:solidFill>
                <a:latin typeface="Calibri" pitchFamily="34" charset="0"/>
                <a:cs typeface="Times New Roman" panose="02020603050405020304" pitchFamily="18" charset="0"/>
              </a:rPr>
              <a:t>sitting still</a:t>
            </a:r>
          </a:p>
          <a:p>
            <a:pPr>
              <a:spcAft>
                <a:spcPts val="600"/>
              </a:spcAft>
            </a:pPr>
            <a:r>
              <a:rPr lang="en-US" dirty="0">
                <a:solidFill>
                  <a:schemeClr val="tx1"/>
                </a:solidFill>
                <a:latin typeface="Calibri" pitchFamily="34" charset="0"/>
                <a:cs typeface="Times New Roman" panose="02020603050405020304" pitchFamily="18" charset="0"/>
              </a:rPr>
              <a:t>Careless mistakes</a:t>
            </a:r>
          </a:p>
          <a:p>
            <a:pPr>
              <a:spcAft>
                <a:spcPts val="600"/>
              </a:spcAft>
            </a:pPr>
            <a:r>
              <a:rPr lang="en-US" dirty="0" smtClean="0">
                <a:solidFill>
                  <a:schemeClr val="tx1"/>
                </a:solidFill>
                <a:latin typeface="Calibri" pitchFamily="34" charset="0"/>
                <a:cs typeface="Times New Roman" panose="02020603050405020304" pitchFamily="18" charset="0"/>
              </a:rPr>
              <a:t>Inattentiveness</a:t>
            </a:r>
          </a:p>
          <a:p>
            <a:pPr>
              <a:spcAft>
                <a:spcPts val="600"/>
              </a:spcAft>
            </a:pPr>
            <a:r>
              <a:rPr lang="en-US" dirty="0" smtClean="0">
                <a:solidFill>
                  <a:schemeClr val="tx1"/>
                </a:solidFill>
                <a:latin typeface="Calibri" pitchFamily="34" charset="0"/>
                <a:cs typeface="Times New Roman" panose="02020603050405020304" pitchFamily="18" charset="0"/>
              </a:rPr>
              <a:t>Impatience</a:t>
            </a:r>
          </a:p>
        </p:txBody>
      </p:sp>
      <p:pic>
        <p:nvPicPr>
          <p:cNvPr id="220" name="Google Shape;220;p27" descr="Image result for Robin Williams"/>
          <p:cNvPicPr preferRelativeResize="0"/>
          <p:nvPr/>
        </p:nvPicPr>
        <p:blipFill>
          <a:blip r:embed="rId3">
            <a:alphaModFix/>
          </a:blip>
          <a:stretch>
            <a:fillRect/>
          </a:stretch>
        </p:blipFill>
        <p:spPr>
          <a:xfrm>
            <a:off x="6452152" y="3188841"/>
            <a:ext cx="2234648" cy="3068126"/>
          </a:xfrm>
          <a:prstGeom prst="rect">
            <a:avLst/>
          </a:prstGeom>
          <a:noFill/>
          <a:ln>
            <a:noFill/>
          </a:ln>
        </p:spPr>
      </p:pic>
      <p:sp>
        <p:nvSpPr>
          <p:cNvPr id="6" name="TextBox 5"/>
          <p:cNvSpPr txBox="1"/>
          <p:nvPr/>
        </p:nvSpPr>
        <p:spPr>
          <a:xfrm>
            <a:off x="4529136" y="6245352"/>
            <a:ext cx="4235585" cy="400110"/>
          </a:xfrm>
          <a:prstGeom prst="rect">
            <a:avLst/>
          </a:prstGeom>
          <a:noFill/>
        </p:spPr>
        <p:txBody>
          <a:bodyPr wrap="square" rtlCol="0">
            <a:spAutoFit/>
          </a:bodyPr>
          <a:lstStyle/>
          <a:p>
            <a:pPr algn="r"/>
            <a:r>
              <a:rPr lang="en-US" sz="2000" b="1" dirty="0" smtClean="0">
                <a:solidFill>
                  <a:srgbClr val="005293"/>
                </a:solidFill>
                <a:latin typeface="Calibri" panose="020F0502020204030204" pitchFamily="34" charset="0"/>
                <a:cs typeface="Calibri" panose="020F0502020204030204" pitchFamily="34" charset="0"/>
              </a:rPr>
              <a:t>Robin Williams – Actor and comedian</a:t>
            </a:r>
            <a:endParaRPr lang="en-US" sz="2000" b="1" dirty="0">
              <a:solidFill>
                <a:srgbClr val="00529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5"/>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Strengths of a Person with ADHD</a:t>
            </a:r>
            <a:endParaRPr sz="4000" dirty="0">
              <a:solidFill>
                <a:srgbClr val="005293"/>
              </a:solidFill>
            </a:endParaRPr>
          </a:p>
        </p:txBody>
      </p:sp>
      <p:sp>
        <p:nvSpPr>
          <p:cNvPr id="203" name="Google Shape;203;p25"/>
          <p:cNvSpPr txBox="1">
            <a:spLocks noGrp="1"/>
          </p:cNvSpPr>
          <p:nvPr>
            <p:ph type="body" idx="1"/>
          </p:nvPr>
        </p:nvSpPr>
        <p:spPr>
          <a:xfrm>
            <a:off x="457200" y="1752601"/>
            <a:ext cx="8229600" cy="3443868"/>
          </a:xfrm>
          <a:prstGeom prst="rect">
            <a:avLst/>
          </a:prstGeom>
          <a:noFill/>
          <a:ln>
            <a:noFill/>
          </a:ln>
        </p:spPr>
        <p:txBody>
          <a:bodyPr spcFirstLastPara="1" wrap="square" lIns="91425" tIns="45700" rIns="91425" bIns="45700" anchor="t" anchorCtr="0">
            <a:noAutofit/>
          </a:bodyPr>
          <a:lstStyle/>
          <a:p>
            <a:pPr>
              <a:lnSpc>
                <a:spcPct val="150000"/>
              </a:lnSpc>
              <a:spcAft>
                <a:spcPts val="1200"/>
              </a:spcAft>
              <a:buSzPct val="75000"/>
            </a:pPr>
            <a:r>
              <a:rPr lang="en-US" dirty="0" smtClean="0">
                <a:solidFill>
                  <a:schemeClr val="tx1"/>
                </a:solidFill>
              </a:rPr>
              <a:t>Creative strengths</a:t>
            </a:r>
          </a:p>
          <a:p>
            <a:pPr>
              <a:lnSpc>
                <a:spcPct val="150000"/>
              </a:lnSpc>
              <a:spcAft>
                <a:spcPts val="1200"/>
              </a:spcAft>
              <a:buSzPct val="75000"/>
            </a:pPr>
            <a:r>
              <a:rPr lang="en-US" dirty="0" smtClean="0">
                <a:solidFill>
                  <a:schemeClr val="tx1"/>
                </a:solidFill>
              </a:rPr>
              <a:t>Divergent thinking</a:t>
            </a:r>
          </a:p>
          <a:p>
            <a:pPr>
              <a:lnSpc>
                <a:spcPct val="150000"/>
              </a:lnSpc>
              <a:spcAft>
                <a:spcPts val="1200"/>
              </a:spcAft>
              <a:buSzPct val="75000"/>
            </a:pPr>
            <a:r>
              <a:rPr lang="en-US" dirty="0" smtClean="0">
                <a:solidFill>
                  <a:schemeClr val="tx1"/>
                </a:solidFill>
              </a:rPr>
              <a:t>Strong imagination</a:t>
            </a:r>
          </a:p>
          <a:p>
            <a:pPr>
              <a:spcAft>
                <a:spcPts val="1200"/>
              </a:spcAft>
              <a:buSzPct val="75000"/>
            </a:pPr>
            <a:r>
              <a:rPr lang="en-US" dirty="0" smtClean="0">
                <a:solidFill>
                  <a:schemeClr val="tx1"/>
                </a:solidFill>
              </a:rPr>
              <a:t>Conducive to FLOW state</a:t>
            </a:r>
            <a:br>
              <a:rPr lang="en-US" dirty="0" smtClean="0">
                <a:solidFill>
                  <a:schemeClr val="tx1"/>
                </a:solidFill>
              </a:rPr>
            </a:br>
            <a:r>
              <a:rPr lang="en-US" dirty="0" smtClean="0">
                <a:solidFill>
                  <a:schemeClr val="tx1"/>
                </a:solidFill>
              </a:rPr>
              <a:t>(optimal brain performance)</a:t>
            </a:r>
            <a:endParaRPr lang="en-US" dirty="0">
              <a:solidFill>
                <a:schemeClr val="tx1"/>
              </a:solidFill>
            </a:endParaRPr>
          </a:p>
          <a:p>
            <a:pPr marL="114300" indent="0">
              <a:lnSpc>
                <a:spcPct val="150000"/>
              </a:lnSpc>
              <a:buNone/>
            </a:pPr>
            <a:r>
              <a:rPr lang="en-US" sz="4000" dirty="0"/>
              <a:t> </a:t>
            </a:r>
          </a:p>
          <a:p>
            <a:pPr marL="266700" lvl="0" indent="0" algn="l" rtl="0">
              <a:spcBef>
                <a:spcPts val="0"/>
              </a:spcBef>
              <a:spcAft>
                <a:spcPts val="0"/>
              </a:spcAft>
              <a:buSzPts val="2400"/>
              <a:buNone/>
            </a:pPr>
            <a:endParaRPr dirty="0"/>
          </a:p>
        </p:txBody>
      </p:sp>
      <p:pic>
        <p:nvPicPr>
          <p:cNvPr id="204" name="Google Shape;204;p25" descr="Image result for Benjamin Franklin "/>
          <p:cNvPicPr preferRelativeResize="0"/>
          <p:nvPr/>
        </p:nvPicPr>
        <p:blipFill>
          <a:blip r:embed="rId3">
            <a:alphaModFix/>
          </a:blip>
          <a:stretch>
            <a:fillRect/>
          </a:stretch>
        </p:blipFill>
        <p:spPr>
          <a:xfrm>
            <a:off x="6295133" y="1891161"/>
            <a:ext cx="2391667" cy="3333884"/>
          </a:xfrm>
          <a:prstGeom prst="rect">
            <a:avLst/>
          </a:prstGeom>
          <a:noFill/>
          <a:ln>
            <a:noFill/>
          </a:ln>
        </p:spPr>
      </p:pic>
      <p:sp>
        <p:nvSpPr>
          <p:cNvPr id="6" name="TextBox 5"/>
          <p:cNvSpPr txBox="1"/>
          <p:nvPr/>
        </p:nvSpPr>
        <p:spPr>
          <a:xfrm>
            <a:off x="2701739" y="5310773"/>
            <a:ext cx="6052664" cy="1323439"/>
          </a:xfrm>
          <a:prstGeom prst="rect">
            <a:avLst/>
          </a:prstGeom>
          <a:noFill/>
        </p:spPr>
        <p:txBody>
          <a:bodyPr wrap="square" rtlCol="0">
            <a:spAutoFit/>
          </a:bodyPr>
          <a:lstStyle/>
          <a:p>
            <a:pPr algn="r"/>
            <a:r>
              <a:rPr lang="en-US" sz="2000" b="1" dirty="0" smtClean="0">
                <a:solidFill>
                  <a:srgbClr val="005293"/>
                </a:solidFill>
                <a:latin typeface="Calibri" panose="020F0502020204030204" pitchFamily="34" charset="0"/>
                <a:cs typeface="Calibri" panose="020F0502020204030204" pitchFamily="34" charset="0"/>
              </a:rPr>
              <a:t>Benjamin Franklin - One </a:t>
            </a:r>
            <a:r>
              <a:rPr lang="en-US" sz="2000" b="1" dirty="0">
                <a:solidFill>
                  <a:srgbClr val="005293"/>
                </a:solidFill>
                <a:latin typeface="Calibri" panose="020F0502020204030204" pitchFamily="34" charset="0"/>
                <a:cs typeface="Calibri" panose="020F0502020204030204" pitchFamily="34" charset="0"/>
              </a:rPr>
              <a:t>of the Founding Fathers of the United </a:t>
            </a:r>
            <a:r>
              <a:rPr lang="en-US" sz="2000" b="1" dirty="0" smtClean="0">
                <a:solidFill>
                  <a:srgbClr val="005293"/>
                </a:solidFill>
                <a:latin typeface="Calibri" panose="020F0502020204030204" pitchFamily="34" charset="0"/>
                <a:cs typeface="Calibri" panose="020F0502020204030204" pitchFamily="34" charset="0"/>
              </a:rPr>
              <a:t>States, leading </a:t>
            </a:r>
            <a:r>
              <a:rPr lang="en-US" sz="2000" b="1" dirty="0">
                <a:solidFill>
                  <a:srgbClr val="005293"/>
                </a:solidFill>
                <a:latin typeface="Calibri" panose="020F0502020204030204" pitchFamily="34" charset="0"/>
                <a:cs typeface="Calibri" panose="020F0502020204030204" pitchFamily="34" charset="0"/>
              </a:rPr>
              <a:t>author, printer, political theorist, politician, </a:t>
            </a:r>
            <a:r>
              <a:rPr lang="en-US" sz="2000" b="1" dirty="0" smtClean="0">
                <a:solidFill>
                  <a:srgbClr val="005293"/>
                </a:solidFill>
                <a:latin typeface="Calibri" panose="020F0502020204030204" pitchFamily="34" charset="0"/>
                <a:cs typeface="Calibri" panose="020F0502020204030204" pitchFamily="34" charset="0"/>
              </a:rPr>
              <a:t>postmaster</a:t>
            </a:r>
            <a:r>
              <a:rPr lang="en-US" sz="2000" b="1" dirty="0">
                <a:solidFill>
                  <a:srgbClr val="005293"/>
                </a:solidFill>
                <a:latin typeface="Calibri" panose="020F0502020204030204" pitchFamily="34" charset="0"/>
                <a:cs typeface="Calibri" panose="020F0502020204030204" pitchFamily="34" charset="0"/>
              </a:rPr>
              <a:t>, scientist, inventor, humorist, civic activist, statesman, and </a:t>
            </a:r>
            <a:r>
              <a:rPr lang="en-US" sz="2000" b="1" dirty="0" smtClean="0">
                <a:solidFill>
                  <a:srgbClr val="005293"/>
                </a:solidFill>
                <a:latin typeface="Calibri" panose="020F0502020204030204" pitchFamily="34" charset="0"/>
                <a:cs typeface="Calibri" panose="020F0502020204030204" pitchFamily="34" charset="0"/>
              </a:rPr>
              <a:t>diplomat</a:t>
            </a:r>
            <a:endParaRPr lang="en-US" sz="2000" b="1" dirty="0">
              <a:solidFill>
                <a:srgbClr val="00529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8"/>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Support for Students with ADHD</a:t>
            </a:r>
            <a:endParaRPr sz="4000" dirty="0">
              <a:solidFill>
                <a:srgbClr val="005293"/>
              </a:solidFill>
            </a:endParaRPr>
          </a:p>
        </p:txBody>
      </p:sp>
      <p:sp>
        <p:nvSpPr>
          <p:cNvPr id="227" name="Google Shape;227;p2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a:lnSpc>
                <a:spcPct val="150000"/>
              </a:lnSpc>
              <a:spcAft>
                <a:spcPts val="1200"/>
              </a:spcAft>
            </a:pPr>
            <a:r>
              <a:rPr lang="en-US" dirty="0" smtClean="0">
                <a:solidFill>
                  <a:schemeClr val="tx1"/>
                </a:solidFill>
                <a:latin typeface="Calibri" pitchFamily="34" charset="0"/>
                <a:cs typeface="Times New Roman" panose="02020603050405020304" pitchFamily="18" charset="0"/>
              </a:rPr>
              <a:t>Quiet </a:t>
            </a:r>
            <a:r>
              <a:rPr lang="en-US" dirty="0">
                <a:solidFill>
                  <a:schemeClr val="tx1"/>
                </a:solidFill>
                <a:latin typeface="Calibri" pitchFamily="34" charset="0"/>
                <a:cs typeface="Times New Roman" panose="02020603050405020304" pitchFamily="18" charset="0"/>
              </a:rPr>
              <a:t>work area </a:t>
            </a:r>
            <a:r>
              <a:rPr lang="en-US" dirty="0" smtClean="0">
                <a:solidFill>
                  <a:schemeClr val="tx1"/>
                </a:solidFill>
                <a:latin typeface="Calibri" pitchFamily="34" charset="0"/>
                <a:cs typeface="Times New Roman" panose="02020603050405020304" pitchFamily="18" charset="0"/>
              </a:rPr>
              <a:t>away </a:t>
            </a:r>
            <a:r>
              <a:rPr lang="en-US" dirty="0">
                <a:solidFill>
                  <a:schemeClr val="tx1"/>
                </a:solidFill>
                <a:latin typeface="Calibri" pitchFamily="34" charset="0"/>
                <a:cs typeface="Times New Roman" panose="02020603050405020304" pitchFamily="18" charset="0"/>
              </a:rPr>
              <a:t>from </a:t>
            </a:r>
            <a:r>
              <a:rPr lang="en-US" dirty="0" smtClean="0">
                <a:solidFill>
                  <a:schemeClr val="tx1"/>
                </a:solidFill>
                <a:latin typeface="Calibri" pitchFamily="34" charset="0"/>
                <a:cs typeface="Times New Roman" panose="02020603050405020304" pitchFamily="18" charset="0"/>
              </a:rPr>
              <a:t>distractions</a:t>
            </a:r>
            <a:endParaRPr lang="en-US" dirty="0">
              <a:solidFill>
                <a:schemeClr val="tx1"/>
              </a:solidFill>
              <a:latin typeface="Calibri" pitchFamily="34" charset="0"/>
              <a:cs typeface="Times New Roman" panose="02020603050405020304" pitchFamily="18" charset="0"/>
            </a:endParaRPr>
          </a:p>
          <a:p>
            <a:pPr>
              <a:lnSpc>
                <a:spcPct val="150000"/>
              </a:lnSpc>
              <a:spcAft>
                <a:spcPts val="1200"/>
              </a:spcAft>
            </a:pPr>
            <a:r>
              <a:rPr lang="en-US" dirty="0" smtClean="0">
                <a:solidFill>
                  <a:schemeClr val="tx1"/>
                </a:solidFill>
                <a:latin typeface="Calibri" pitchFamily="34" charset="0"/>
                <a:cs typeface="Times New Roman" panose="02020603050405020304" pitchFamily="18" charset="0"/>
              </a:rPr>
              <a:t>Opportunities </a:t>
            </a:r>
            <a:r>
              <a:rPr lang="en-US" dirty="0">
                <a:solidFill>
                  <a:schemeClr val="tx1"/>
                </a:solidFill>
                <a:latin typeface="Calibri" pitchFamily="34" charset="0"/>
                <a:cs typeface="Times New Roman" panose="02020603050405020304" pitchFamily="18" charset="0"/>
              </a:rPr>
              <a:t>for movement and tactile </a:t>
            </a:r>
            <a:r>
              <a:rPr lang="en-US" dirty="0" smtClean="0">
                <a:solidFill>
                  <a:schemeClr val="tx1"/>
                </a:solidFill>
                <a:latin typeface="Calibri" pitchFamily="34" charset="0"/>
                <a:cs typeface="Times New Roman" panose="02020603050405020304" pitchFamily="18" charset="0"/>
              </a:rPr>
              <a:t>input</a:t>
            </a:r>
          </a:p>
          <a:p>
            <a:pPr>
              <a:lnSpc>
                <a:spcPct val="150000"/>
              </a:lnSpc>
              <a:spcAft>
                <a:spcPts val="1200"/>
              </a:spcAft>
            </a:pPr>
            <a:r>
              <a:rPr lang="en-US" dirty="0" smtClean="0">
                <a:solidFill>
                  <a:schemeClr val="tx1"/>
                </a:solidFill>
                <a:latin typeface="Calibri" pitchFamily="34" charset="0"/>
                <a:cs typeface="Times New Roman" panose="02020603050405020304" pitchFamily="18" charset="0"/>
              </a:rPr>
              <a:t>Clear </a:t>
            </a:r>
            <a:r>
              <a:rPr lang="en-US" dirty="0">
                <a:solidFill>
                  <a:schemeClr val="tx1"/>
                </a:solidFill>
                <a:latin typeface="Calibri" pitchFamily="34" charset="0"/>
                <a:cs typeface="Times New Roman" panose="02020603050405020304" pitchFamily="18" charset="0"/>
              </a:rPr>
              <a:t>and specific </a:t>
            </a:r>
            <a:r>
              <a:rPr lang="en-US" dirty="0" smtClean="0">
                <a:solidFill>
                  <a:schemeClr val="tx1"/>
                </a:solidFill>
                <a:latin typeface="Calibri" pitchFamily="34" charset="0"/>
                <a:cs typeface="Times New Roman" panose="02020603050405020304" pitchFamily="18" charset="0"/>
              </a:rPr>
              <a:t>instructions</a:t>
            </a:r>
            <a:endParaRPr lang="en-US" dirty="0">
              <a:solidFill>
                <a:schemeClr val="tx1"/>
              </a:solidFill>
              <a:latin typeface="Calibri" pitchFamily="34" charset="0"/>
              <a:cs typeface="Times New Roman" panose="02020603050405020304" pitchFamily="18" charset="0"/>
            </a:endParaRPr>
          </a:p>
          <a:p>
            <a:pPr>
              <a:lnSpc>
                <a:spcPct val="150000"/>
              </a:lnSpc>
              <a:spcAft>
                <a:spcPts val="1200"/>
              </a:spcAft>
            </a:pPr>
            <a:r>
              <a:rPr lang="en-US" dirty="0" smtClean="0">
                <a:solidFill>
                  <a:schemeClr val="tx1"/>
                </a:solidFill>
                <a:latin typeface="Calibri" pitchFamily="34" charset="0"/>
                <a:cs typeface="Times New Roman" panose="02020603050405020304" pitchFamily="18" charset="0"/>
              </a:rPr>
              <a:t>Breaking tasks </a:t>
            </a:r>
            <a:r>
              <a:rPr lang="en-US" dirty="0">
                <a:solidFill>
                  <a:schemeClr val="tx1"/>
                </a:solidFill>
                <a:latin typeface="Calibri" pitchFamily="34" charset="0"/>
                <a:cs typeface="Times New Roman" panose="02020603050405020304" pitchFamily="18" charset="0"/>
              </a:rPr>
              <a:t>into smaller </a:t>
            </a:r>
            <a:r>
              <a:rPr lang="en-US" dirty="0" smtClean="0">
                <a:solidFill>
                  <a:schemeClr val="tx1"/>
                </a:solidFill>
                <a:latin typeface="Calibri" pitchFamily="34" charset="0"/>
                <a:cs typeface="Times New Roman" panose="02020603050405020304" pitchFamily="18" charset="0"/>
              </a:rPr>
              <a:t>parts</a:t>
            </a:r>
            <a:endParaRPr lang="en-US" dirty="0">
              <a:solidFill>
                <a:schemeClr val="tx1"/>
              </a:solidFill>
              <a:latin typeface="Calibri" pitchFamily="34" charset="0"/>
              <a:cs typeface="Times New Roman" panose="02020603050405020304" pitchFamily="18" charset="0"/>
            </a:endParaRPr>
          </a:p>
          <a:p>
            <a:pPr>
              <a:lnSpc>
                <a:spcPct val="150000"/>
              </a:lnSpc>
              <a:spcAft>
                <a:spcPts val="1200"/>
              </a:spcAft>
            </a:pPr>
            <a:r>
              <a:rPr lang="en-US" dirty="0" smtClean="0">
                <a:solidFill>
                  <a:schemeClr val="tx1"/>
                </a:solidFill>
                <a:latin typeface="Calibri" pitchFamily="34" charset="0"/>
                <a:cs typeface="Times New Roman" panose="02020603050405020304" pitchFamily="18" charset="0"/>
              </a:rPr>
              <a:t>Sharing notes</a:t>
            </a:r>
          </a:p>
          <a:p>
            <a:pPr>
              <a:lnSpc>
                <a:spcPct val="150000"/>
              </a:lnSpc>
              <a:spcAft>
                <a:spcPts val="1200"/>
              </a:spcAft>
            </a:pPr>
            <a:r>
              <a:rPr lang="en-US" dirty="0" smtClean="0">
                <a:solidFill>
                  <a:schemeClr val="tx1"/>
                </a:solidFill>
                <a:latin typeface="Calibri" pitchFamily="34" charset="0"/>
                <a:cs typeface="Times New Roman" panose="02020603050405020304" pitchFamily="18" charset="0"/>
              </a:rPr>
              <a:t>Extended deadlines</a:t>
            </a:r>
            <a:endParaRPr lang="en-US" dirty="0">
              <a:solidFill>
                <a:schemeClr val="tx1"/>
              </a:solidFill>
              <a:latin typeface="Calibri" pitchFamily="34" charset="0"/>
              <a:cs typeface="Times New Roman" panose="02020603050405020304" pitchFamily="18" charset="0"/>
            </a:endParaRPr>
          </a:p>
          <a:p>
            <a:pPr marL="342900" lvl="0" indent="-76200" algn="l" rtl="0">
              <a:spcBef>
                <a:spcPts val="0"/>
              </a:spcBef>
              <a:spcAft>
                <a:spcPts val="0"/>
              </a:spcAft>
              <a:buSzPts val="2400"/>
              <a:buNone/>
            </a:pPr>
            <a:endParaRP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r>
              <a:rPr lang="en-US" dirty="0" smtClean="0"/>
              <a:t>DYSLEXIA SLIDE TO MAKE BLANK</a:t>
            </a:r>
            <a:endParaRPr lang="en-US" dirty="0"/>
          </a:p>
        </p:txBody>
      </p:sp>
      <p:sp>
        <p:nvSpPr>
          <p:cNvPr id="4" name="Rectangle 3"/>
          <p:cNvSpPr/>
          <p:nvPr/>
        </p:nvSpPr>
        <p:spPr>
          <a:xfrm>
            <a:off x="-15536"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301536" y="1284252"/>
            <a:ext cx="6842464" cy="3970318"/>
          </a:xfrm>
          <a:prstGeom prst="rect">
            <a:avLst/>
          </a:prstGeom>
          <a:noFill/>
        </p:spPr>
        <p:txBody>
          <a:bodyPr wrap="square" rtlCol="0">
            <a:spAutoFit/>
          </a:bodyPr>
          <a:lstStyle/>
          <a:p>
            <a:pPr algn="ctr"/>
            <a:r>
              <a:rPr lang="en-US" sz="7200" dirty="0" smtClean="0">
                <a:solidFill>
                  <a:srgbClr val="005293"/>
                </a:solidFill>
                <a:latin typeface="Calibri" panose="020F0502020204030204" pitchFamily="34" charset="0"/>
                <a:cs typeface="Calibri" panose="020F0502020204030204" pitchFamily="34" charset="0"/>
              </a:rPr>
              <a:t>Asperger’s</a:t>
            </a:r>
          </a:p>
          <a:p>
            <a:pPr algn="ctr">
              <a:spcAft>
                <a:spcPts val="1800"/>
              </a:spcAft>
            </a:pPr>
            <a:r>
              <a:rPr lang="en-US" sz="7200" dirty="0" smtClean="0">
                <a:solidFill>
                  <a:srgbClr val="005293"/>
                </a:solidFill>
                <a:latin typeface="Calibri" panose="020F0502020204030204" pitchFamily="34" charset="0"/>
                <a:cs typeface="Calibri" panose="020F0502020204030204" pitchFamily="34" charset="0"/>
              </a:rPr>
              <a:t>Syndrome</a:t>
            </a:r>
          </a:p>
          <a:p>
            <a:pPr algn="ctr"/>
            <a:r>
              <a:rPr lang="en-US" sz="3100" dirty="0" smtClean="0">
                <a:solidFill>
                  <a:schemeClr val="tx1"/>
                </a:solidFill>
              </a:rPr>
              <a:t>A </a:t>
            </a:r>
            <a:r>
              <a:rPr lang="en-US" sz="3100" dirty="0">
                <a:solidFill>
                  <a:schemeClr val="tx1"/>
                </a:solidFill>
              </a:rPr>
              <a:t>subset </a:t>
            </a:r>
            <a:r>
              <a:rPr lang="en-US" sz="3100" dirty="0" smtClean="0">
                <a:solidFill>
                  <a:schemeClr val="tx1"/>
                </a:solidFill>
              </a:rPr>
              <a:t>of</a:t>
            </a:r>
            <a:br>
              <a:rPr lang="en-US" sz="3100" dirty="0" smtClean="0">
                <a:solidFill>
                  <a:schemeClr val="tx1"/>
                </a:solidFill>
              </a:rPr>
            </a:br>
            <a:r>
              <a:rPr lang="en-US" sz="3100" dirty="0" smtClean="0">
                <a:solidFill>
                  <a:schemeClr val="tx1"/>
                </a:solidFill>
              </a:rPr>
              <a:t>Autism </a:t>
            </a:r>
            <a:r>
              <a:rPr lang="en-US" sz="3100" dirty="0">
                <a:solidFill>
                  <a:schemeClr val="tx1"/>
                </a:solidFill>
              </a:rPr>
              <a:t>Spectrum </a:t>
            </a:r>
            <a:r>
              <a:rPr lang="en-US" sz="3100" dirty="0" smtClean="0">
                <a:solidFill>
                  <a:schemeClr val="tx1"/>
                </a:solidFill>
              </a:rPr>
              <a:t>Disorder</a:t>
            </a:r>
            <a:br>
              <a:rPr lang="en-US" sz="3100" dirty="0" smtClean="0">
                <a:solidFill>
                  <a:schemeClr val="tx1"/>
                </a:solidFill>
              </a:rPr>
            </a:br>
            <a:r>
              <a:rPr lang="en-US" sz="3100" dirty="0" smtClean="0">
                <a:solidFill>
                  <a:schemeClr val="tx1"/>
                </a:solidFill>
              </a:rPr>
              <a:t>(</a:t>
            </a:r>
            <a:r>
              <a:rPr lang="en-US" sz="3100" dirty="0">
                <a:solidFill>
                  <a:schemeClr val="tx1"/>
                </a:solidFill>
              </a:rPr>
              <a:t>ASD</a:t>
            </a:r>
            <a:r>
              <a:rPr lang="en-US" sz="3100" dirty="0" smtClean="0">
                <a:solidFill>
                  <a:schemeClr val="tx1"/>
                </a:solidFill>
              </a:rPr>
              <a:t>)</a:t>
            </a:r>
            <a:endParaRPr lang="en-US" sz="3100" dirty="0">
              <a:solidFill>
                <a:schemeClr val="tx1"/>
              </a:solidFill>
              <a:latin typeface="Calibri" panose="020F0502020204030204" pitchFamily="34" charset="0"/>
              <a:cs typeface="Calibri" panose="020F0502020204030204" pitchFamily="34" charset="0"/>
            </a:endParaRPr>
          </a:p>
        </p:txBody>
      </p:sp>
      <p:sp>
        <p:nvSpPr>
          <p:cNvPr id="6" name="Rectangle 5"/>
          <p:cNvSpPr/>
          <p:nvPr/>
        </p:nvSpPr>
        <p:spPr>
          <a:xfrm>
            <a:off x="0" y="0"/>
            <a:ext cx="2286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1719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9"/>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What is Asperger’s?</a:t>
            </a:r>
            <a:endParaRPr sz="4000" dirty="0">
              <a:solidFill>
                <a:srgbClr val="005293"/>
              </a:solidFill>
            </a:endParaRPr>
          </a:p>
        </p:txBody>
      </p:sp>
      <p:sp>
        <p:nvSpPr>
          <p:cNvPr id="235" name="Google Shape;235;p29"/>
          <p:cNvSpPr txBox="1">
            <a:spLocks noGrp="1"/>
          </p:cNvSpPr>
          <p:nvPr>
            <p:ph type="body" idx="1"/>
          </p:nvPr>
        </p:nvSpPr>
        <p:spPr>
          <a:xfrm>
            <a:off x="457200" y="1752601"/>
            <a:ext cx="8229600" cy="2948354"/>
          </a:xfrm>
          <a:prstGeom prst="rect">
            <a:avLst/>
          </a:prstGeom>
          <a:noFill/>
          <a:ln>
            <a:noFill/>
          </a:ln>
        </p:spPr>
        <p:txBody>
          <a:bodyPr spcFirstLastPara="1" wrap="square" lIns="91425" tIns="45700" rIns="91425" bIns="45700" anchor="t" anchorCtr="0">
            <a:noAutofit/>
          </a:bodyPr>
          <a:lstStyle/>
          <a:p>
            <a:pPr marL="114300" lvl="0" indent="0">
              <a:spcBef>
                <a:spcPts val="0"/>
              </a:spcBef>
              <a:buSzPts val="1600"/>
              <a:buNone/>
            </a:pPr>
            <a:r>
              <a:rPr lang="en-US" sz="2800" i="1" dirty="0">
                <a:solidFill>
                  <a:schemeClr val="tx1"/>
                </a:solidFill>
              </a:rPr>
              <a:t>Asperger syndrome (</a:t>
            </a:r>
            <a:r>
              <a:rPr lang="en-US" sz="2800" i="1" dirty="0" smtClean="0">
                <a:solidFill>
                  <a:schemeClr val="tx1"/>
                </a:solidFill>
              </a:rPr>
              <a:t>AS) </a:t>
            </a:r>
            <a:r>
              <a:rPr lang="en-US" sz="2800" i="1" dirty="0">
                <a:solidFill>
                  <a:schemeClr val="tx1"/>
                </a:solidFill>
              </a:rPr>
              <a:t>is a </a:t>
            </a:r>
            <a:r>
              <a:rPr lang="en-US" sz="2800" i="1" dirty="0" smtClean="0">
                <a:solidFill>
                  <a:schemeClr val="tx1"/>
                </a:solidFill>
              </a:rPr>
              <a:t>neurological, developmental</a:t>
            </a:r>
            <a:r>
              <a:rPr lang="en-US" sz="2800" i="1" dirty="0">
                <a:solidFill>
                  <a:schemeClr val="tx1"/>
                </a:solidFill>
              </a:rPr>
              <a:t> disorder </a:t>
            </a:r>
            <a:r>
              <a:rPr lang="en-US" sz="2800" i="1" dirty="0" smtClean="0">
                <a:solidFill>
                  <a:schemeClr val="tx1"/>
                </a:solidFill>
              </a:rPr>
              <a:t>characterized </a:t>
            </a:r>
            <a:r>
              <a:rPr lang="en-US" sz="2800" i="1" dirty="0">
                <a:solidFill>
                  <a:schemeClr val="tx1"/>
                </a:solidFill>
              </a:rPr>
              <a:t>by significant difficulties in social interaction and nonverbal communication, </a:t>
            </a:r>
            <a:r>
              <a:rPr lang="en-US" sz="2800" i="1" dirty="0" smtClean="0">
                <a:solidFill>
                  <a:schemeClr val="tx1"/>
                </a:solidFill>
              </a:rPr>
              <a:t>along </a:t>
            </a:r>
            <a:r>
              <a:rPr lang="en-US" sz="2800" i="1" dirty="0">
                <a:solidFill>
                  <a:schemeClr val="tx1"/>
                </a:solidFill>
              </a:rPr>
              <a:t>with restricted and </a:t>
            </a:r>
            <a:r>
              <a:rPr lang="en-US" sz="2800" i="1" dirty="0" smtClean="0">
                <a:solidFill>
                  <a:schemeClr val="tx1"/>
                </a:solidFill>
              </a:rPr>
              <a:t>repetitive </a:t>
            </a:r>
            <a:r>
              <a:rPr lang="en-US" sz="2800" i="1" dirty="0">
                <a:solidFill>
                  <a:schemeClr val="tx1"/>
                </a:solidFill>
              </a:rPr>
              <a:t>patterns of </a:t>
            </a:r>
            <a:r>
              <a:rPr lang="en-US" sz="2800" i="1" dirty="0" smtClean="0">
                <a:solidFill>
                  <a:schemeClr val="tx1"/>
                </a:solidFill>
              </a:rPr>
              <a:t>behavior </a:t>
            </a:r>
            <a:r>
              <a:rPr lang="en-US" sz="2800" i="1" dirty="0">
                <a:solidFill>
                  <a:schemeClr val="tx1"/>
                </a:solidFill>
              </a:rPr>
              <a:t>and </a:t>
            </a:r>
            <a:r>
              <a:rPr lang="en-US" sz="2800" i="1" dirty="0" smtClean="0">
                <a:solidFill>
                  <a:schemeClr val="tx1"/>
                </a:solidFill>
              </a:rPr>
              <a:t>interests, issues of sensory overload, and is often combined with ADHD.</a:t>
            </a:r>
          </a:p>
          <a:p>
            <a:endParaRPr lang="en-US" sz="2800" i="1" dirty="0" smtClean="0">
              <a:solidFill>
                <a:schemeClr val="tx1"/>
              </a:solidFill>
            </a:endParaRPr>
          </a:p>
          <a:p>
            <a:pPr marL="114300" lvl="0" indent="0">
              <a:spcBef>
                <a:spcPts val="0"/>
              </a:spcBef>
              <a:buSzPts val="1600"/>
              <a:buNone/>
            </a:pPr>
            <a:endParaRPr lang="en-US" sz="2800" i="1" dirty="0">
              <a:solidFill>
                <a:schemeClr val="tx1"/>
              </a:solidFill>
            </a:endParaRPr>
          </a:p>
        </p:txBody>
      </p:sp>
      <p:sp>
        <p:nvSpPr>
          <p:cNvPr id="2" name="Rectangle 1"/>
          <p:cNvSpPr/>
          <p:nvPr/>
        </p:nvSpPr>
        <p:spPr>
          <a:xfrm>
            <a:off x="3626243" y="5392618"/>
            <a:ext cx="5189511" cy="1015663"/>
          </a:xfrm>
          <a:prstGeom prst="rect">
            <a:avLst/>
          </a:prstGeom>
        </p:spPr>
        <p:txBody>
          <a:bodyPr wrap="square">
            <a:spAutoFit/>
          </a:bodyPr>
          <a:lstStyle/>
          <a:p>
            <a:pPr marL="114300" algn="r">
              <a:buSzPts val="1600"/>
            </a:pPr>
            <a:r>
              <a:rPr lang="en-US" sz="2000" b="1" dirty="0" smtClean="0">
                <a:solidFill>
                  <a:schemeClr val="tx1"/>
                </a:solidFill>
                <a:latin typeface="Calibri" panose="020F0502020204030204" pitchFamily="34" charset="0"/>
                <a:cs typeface="Calibri" panose="020F0502020204030204" pitchFamily="34" charset="0"/>
              </a:rPr>
              <a:t>“</a:t>
            </a:r>
            <a:r>
              <a:rPr lang="en-US" sz="2000" b="1" dirty="0">
                <a:solidFill>
                  <a:schemeClr val="tx1"/>
                </a:solidFill>
                <a:latin typeface="Calibri" panose="020F0502020204030204" pitchFamily="34" charset="0"/>
                <a:cs typeface="Calibri" panose="020F0502020204030204" pitchFamily="34" charset="0"/>
              </a:rPr>
              <a:t>It seems that for success in science or art,</a:t>
            </a:r>
            <a:br>
              <a:rPr lang="en-US" sz="2000" b="1" dirty="0">
                <a:solidFill>
                  <a:schemeClr val="tx1"/>
                </a:solidFill>
                <a:latin typeface="Calibri" panose="020F0502020204030204" pitchFamily="34" charset="0"/>
                <a:cs typeface="Calibri" panose="020F0502020204030204" pitchFamily="34" charset="0"/>
              </a:rPr>
            </a:br>
            <a:r>
              <a:rPr lang="en-US" sz="2000" b="1" dirty="0">
                <a:solidFill>
                  <a:schemeClr val="tx1"/>
                </a:solidFill>
                <a:latin typeface="Calibri" panose="020F0502020204030204" pitchFamily="34" charset="0"/>
                <a:cs typeface="Calibri" panose="020F0502020204030204" pitchFamily="34" charset="0"/>
              </a:rPr>
              <a:t>a dash of autism is essential</a:t>
            </a:r>
            <a:r>
              <a:rPr lang="en-US" sz="2000" b="1" dirty="0" smtClean="0">
                <a:solidFill>
                  <a:schemeClr val="tx1"/>
                </a:solidFill>
                <a:latin typeface="Calibri" panose="020F0502020204030204" pitchFamily="34" charset="0"/>
                <a:cs typeface="Calibri" panose="020F0502020204030204" pitchFamily="34" charset="0"/>
              </a:rPr>
              <a:t>.”</a:t>
            </a:r>
            <a:br>
              <a:rPr lang="en-US" sz="2000" b="1" dirty="0" smtClean="0">
                <a:solidFill>
                  <a:schemeClr val="tx1"/>
                </a:solidFill>
                <a:latin typeface="Calibri" panose="020F0502020204030204" pitchFamily="34" charset="0"/>
                <a:cs typeface="Calibri" panose="020F0502020204030204" pitchFamily="34" charset="0"/>
              </a:rPr>
            </a:br>
            <a:r>
              <a:rPr lang="en-US" sz="2000" b="1" dirty="0" smtClean="0">
                <a:solidFill>
                  <a:schemeClr val="tx1"/>
                </a:solidFill>
                <a:latin typeface="Calibri" panose="020F0502020204030204" pitchFamily="34" charset="0"/>
                <a:cs typeface="Calibri" panose="020F0502020204030204" pitchFamily="34" charset="0"/>
              </a:rPr>
              <a:t>‒ Dr</a:t>
            </a:r>
            <a:r>
              <a:rPr lang="en-US" sz="2000" b="1" dirty="0">
                <a:solidFill>
                  <a:schemeClr val="tx1"/>
                </a:solidFill>
                <a:latin typeface="Calibri" panose="020F0502020204030204" pitchFamily="34" charset="0"/>
                <a:cs typeface="Calibri" panose="020F0502020204030204" pitchFamily="34" charset="0"/>
              </a:rPr>
              <a:t>. Hans Asperger (1906-1980</a:t>
            </a:r>
            <a:r>
              <a:rPr lang="en-US" sz="2000" b="1" dirty="0" smtClean="0">
                <a:solidFill>
                  <a:schemeClr val="tx1"/>
                </a:solidFill>
                <a:latin typeface="Calibri" panose="020F0502020204030204" pitchFamily="34" charset="0"/>
                <a:cs typeface="Calibri" panose="020F0502020204030204" pitchFamily="34" charset="0"/>
              </a:rPr>
              <a:t>)</a:t>
            </a:r>
            <a:endParaRPr lang="en-US" sz="2000" b="1" i="1" dirty="0">
              <a:solidFill>
                <a:schemeClr val="tx1"/>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Facts About Asperger’s</a:t>
            </a:r>
            <a:endParaRPr lang="en-US" sz="4000" dirty="0">
              <a:solidFill>
                <a:srgbClr val="005293"/>
              </a:solidFill>
            </a:endParaRPr>
          </a:p>
        </p:txBody>
      </p:sp>
      <p:sp>
        <p:nvSpPr>
          <p:cNvPr id="3" name="Text Placeholder 2"/>
          <p:cNvSpPr>
            <a:spLocks noGrp="1"/>
          </p:cNvSpPr>
          <p:nvPr>
            <p:ph type="body" idx="1"/>
          </p:nvPr>
        </p:nvSpPr>
        <p:spPr>
          <a:xfrm>
            <a:off x="457200" y="1752600"/>
            <a:ext cx="8229600" cy="4577862"/>
          </a:xfrm>
        </p:spPr>
        <p:txBody>
          <a:bodyPr/>
          <a:lstStyle/>
          <a:p>
            <a:pPr>
              <a:spcAft>
                <a:spcPts val="1800"/>
              </a:spcAft>
            </a:pPr>
            <a:r>
              <a:rPr lang="en-US" dirty="0" smtClean="0">
                <a:solidFill>
                  <a:schemeClr val="tx1"/>
                </a:solidFill>
              </a:rPr>
              <a:t>First </a:t>
            </a:r>
            <a:r>
              <a:rPr lang="en-US" dirty="0">
                <a:solidFill>
                  <a:schemeClr val="tx1"/>
                </a:solidFill>
              </a:rPr>
              <a:t>described in the 1940s by Viennese pediatrician Hans </a:t>
            </a:r>
            <a:r>
              <a:rPr lang="en-US" dirty="0" smtClean="0">
                <a:solidFill>
                  <a:schemeClr val="tx1"/>
                </a:solidFill>
              </a:rPr>
              <a:t>Asperger</a:t>
            </a:r>
          </a:p>
          <a:p>
            <a:pPr>
              <a:spcAft>
                <a:spcPts val="1800"/>
              </a:spcAft>
            </a:pPr>
            <a:r>
              <a:rPr lang="en-US" dirty="0" smtClean="0">
                <a:solidFill>
                  <a:schemeClr val="tx1"/>
                </a:solidFill>
              </a:rPr>
              <a:t>Asperger’s has </a:t>
            </a:r>
            <a:r>
              <a:rPr lang="en-US" dirty="0">
                <a:solidFill>
                  <a:schemeClr val="tx1"/>
                </a:solidFill>
              </a:rPr>
              <a:t>been referred to as the ‘</a:t>
            </a:r>
            <a:r>
              <a:rPr lang="en-US" i="1" dirty="0">
                <a:solidFill>
                  <a:schemeClr val="tx1"/>
                </a:solidFill>
              </a:rPr>
              <a:t>genius gene</a:t>
            </a:r>
            <a:r>
              <a:rPr lang="en-US" dirty="0">
                <a:solidFill>
                  <a:schemeClr val="tx1"/>
                </a:solidFill>
              </a:rPr>
              <a:t>‘.</a:t>
            </a:r>
          </a:p>
          <a:p>
            <a:pPr>
              <a:spcAft>
                <a:spcPts val="1800"/>
              </a:spcAft>
            </a:pPr>
            <a:r>
              <a:rPr lang="en-US" dirty="0" smtClean="0">
                <a:solidFill>
                  <a:schemeClr val="tx1"/>
                </a:solidFill>
              </a:rPr>
              <a:t>Approximately 1% of the population of the United States have </a:t>
            </a:r>
            <a:r>
              <a:rPr lang="en-US" dirty="0">
                <a:solidFill>
                  <a:schemeClr val="tx1"/>
                </a:solidFill>
              </a:rPr>
              <a:t>Asperger’s syndrome</a:t>
            </a:r>
            <a:r>
              <a:rPr lang="en-US" dirty="0" smtClean="0">
                <a:solidFill>
                  <a:schemeClr val="tx1"/>
                </a:solidFill>
              </a:rPr>
              <a:t>. Many go undiagnosed.</a:t>
            </a:r>
          </a:p>
          <a:p>
            <a:pPr>
              <a:spcAft>
                <a:spcPts val="1800"/>
              </a:spcAft>
              <a:buClr>
                <a:srgbClr val="005293"/>
              </a:buClr>
            </a:pPr>
            <a:r>
              <a:rPr lang="en-US" dirty="0" smtClean="0">
                <a:solidFill>
                  <a:schemeClr val="tx1"/>
                </a:solidFill>
              </a:rPr>
              <a:t>Twice as many males as females have Asperger’s.</a:t>
            </a:r>
          </a:p>
          <a:p>
            <a:pPr>
              <a:spcAft>
                <a:spcPts val="1800"/>
              </a:spcAft>
              <a:buClr>
                <a:srgbClr val="005293"/>
              </a:buClr>
            </a:pPr>
            <a:r>
              <a:rPr lang="en-US" dirty="0" smtClean="0">
                <a:solidFill>
                  <a:schemeClr val="tx1"/>
                </a:solidFill>
              </a:rPr>
              <a:t>Asperger’s is a </a:t>
            </a:r>
            <a:r>
              <a:rPr lang="en-US" dirty="0">
                <a:solidFill>
                  <a:schemeClr val="tx1"/>
                </a:solidFill>
              </a:rPr>
              <a:t>life-long </a:t>
            </a:r>
            <a:r>
              <a:rPr lang="en-US" dirty="0" smtClean="0">
                <a:solidFill>
                  <a:schemeClr val="tx1"/>
                </a:solidFill>
              </a:rPr>
              <a:t>condition.</a:t>
            </a:r>
          </a:p>
        </p:txBody>
      </p:sp>
    </p:spTree>
    <p:extLst>
      <p:ext uri="{BB962C8B-B14F-4D97-AF65-F5344CB8AC3E}">
        <p14:creationId xmlns:p14="http://schemas.microsoft.com/office/powerpoint/2010/main" val="39084450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More Facts About Asperger’s</a:t>
            </a:r>
            <a:endParaRPr lang="en-US" sz="4000" dirty="0">
              <a:solidFill>
                <a:srgbClr val="005293"/>
              </a:solidFill>
            </a:endParaRPr>
          </a:p>
        </p:txBody>
      </p:sp>
      <p:sp>
        <p:nvSpPr>
          <p:cNvPr id="3" name="Text Placeholder 2"/>
          <p:cNvSpPr>
            <a:spLocks noGrp="1"/>
          </p:cNvSpPr>
          <p:nvPr>
            <p:ph type="body" idx="1"/>
          </p:nvPr>
        </p:nvSpPr>
        <p:spPr>
          <a:xfrm>
            <a:off x="457200" y="1752600"/>
            <a:ext cx="8229600" cy="4723151"/>
          </a:xfrm>
        </p:spPr>
        <p:txBody>
          <a:bodyPr/>
          <a:lstStyle/>
          <a:p>
            <a:pPr>
              <a:spcAft>
                <a:spcPts val="1800"/>
              </a:spcAft>
              <a:buClr>
                <a:srgbClr val="005293"/>
              </a:buClr>
            </a:pPr>
            <a:r>
              <a:rPr lang="en-US" dirty="0" smtClean="0">
                <a:solidFill>
                  <a:schemeClr val="tx1"/>
                </a:solidFill>
              </a:rPr>
              <a:t>35% attend </a:t>
            </a:r>
            <a:r>
              <a:rPr lang="en-US" dirty="0">
                <a:solidFill>
                  <a:schemeClr val="tx1"/>
                </a:solidFill>
              </a:rPr>
              <a:t>college.</a:t>
            </a:r>
          </a:p>
          <a:p>
            <a:pPr>
              <a:spcAft>
                <a:spcPts val="1800"/>
              </a:spcAft>
              <a:buClr>
                <a:srgbClr val="005293"/>
              </a:buClr>
            </a:pPr>
            <a:r>
              <a:rPr lang="en-US" dirty="0">
                <a:solidFill>
                  <a:schemeClr val="tx1"/>
                </a:solidFill>
              </a:rPr>
              <a:t>75-85% unemployment (poor interview and social skills)</a:t>
            </a:r>
          </a:p>
          <a:p>
            <a:pPr>
              <a:spcAft>
                <a:spcPts val="1800"/>
              </a:spcAft>
              <a:buClr>
                <a:srgbClr val="005293"/>
              </a:buClr>
            </a:pPr>
            <a:r>
              <a:rPr lang="en-US" dirty="0" smtClean="0">
                <a:solidFill>
                  <a:schemeClr val="tx1"/>
                </a:solidFill>
              </a:rPr>
              <a:t>Most experience strong empathy but have difficulty defining and expressing emotions.</a:t>
            </a:r>
          </a:p>
          <a:p>
            <a:pPr>
              <a:spcAft>
                <a:spcPts val="1800"/>
              </a:spcAft>
              <a:buClr>
                <a:srgbClr val="005293"/>
              </a:buClr>
            </a:pPr>
            <a:r>
              <a:rPr lang="en-US" dirty="0" smtClean="0">
                <a:solidFill>
                  <a:schemeClr val="tx1"/>
                </a:solidFill>
              </a:rPr>
              <a:t>More </a:t>
            </a:r>
            <a:r>
              <a:rPr lang="en-US" dirty="0">
                <a:solidFill>
                  <a:schemeClr val="tx1"/>
                </a:solidFill>
              </a:rPr>
              <a:t>likely to be </a:t>
            </a:r>
            <a:r>
              <a:rPr lang="en-US" dirty="0" smtClean="0">
                <a:solidFill>
                  <a:schemeClr val="tx1"/>
                </a:solidFill>
              </a:rPr>
              <a:t>taken advantage of, bullied</a:t>
            </a:r>
            <a:r>
              <a:rPr lang="en-US" dirty="0">
                <a:solidFill>
                  <a:schemeClr val="tx1"/>
                </a:solidFill>
              </a:rPr>
              <a:t>, </a:t>
            </a:r>
            <a:r>
              <a:rPr lang="en-US" dirty="0" smtClean="0">
                <a:solidFill>
                  <a:schemeClr val="tx1"/>
                </a:solidFill>
              </a:rPr>
              <a:t>and become victims </a:t>
            </a:r>
            <a:r>
              <a:rPr lang="en-US" dirty="0">
                <a:solidFill>
                  <a:schemeClr val="tx1"/>
                </a:solidFill>
              </a:rPr>
              <a:t>of violent </a:t>
            </a:r>
            <a:r>
              <a:rPr lang="en-US" dirty="0" smtClean="0">
                <a:solidFill>
                  <a:schemeClr val="tx1"/>
                </a:solidFill>
              </a:rPr>
              <a:t>crimes</a:t>
            </a:r>
          </a:p>
          <a:p>
            <a:pPr>
              <a:spcAft>
                <a:spcPts val="1800"/>
              </a:spcAft>
              <a:buClr>
                <a:srgbClr val="005293"/>
              </a:buClr>
            </a:pPr>
            <a:r>
              <a:rPr lang="en-US" dirty="0" smtClean="0">
                <a:solidFill>
                  <a:schemeClr val="tx1"/>
                </a:solidFill>
              </a:rPr>
              <a:t>Also referred to as “high-functioning autism”</a:t>
            </a:r>
          </a:p>
          <a:p>
            <a:pPr>
              <a:spcAft>
                <a:spcPts val="1800"/>
              </a:spcAft>
              <a:buClr>
                <a:srgbClr val="005293"/>
              </a:buClr>
            </a:pPr>
            <a:r>
              <a:rPr lang="en-US" dirty="0">
                <a:solidFill>
                  <a:schemeClr val="tx1"/>
                </a:solidFill>
              </a:rPr>
              <a:t>Dogs help improve independence, quality of life, and safety</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9084450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0"/>
            <a:ext cx="8229600" cy="4603230"/>
          </a:xfrm>
        </p:spPr>
        <p:txBody>
          <a:bodyPr/>
          <a:lstStyle/>
          <a:p>
            <a:pPr>
              <a:spcAft>
                <a:spcPts val="1200"/>
              </a:spcAft>
            </a:pPr>
            <a:r>
              <a:rPr lang="en-US" dirty="0">
                <a:solidFill>
                  <a:schemeClr val="tx1"/>
                </a:solidFill>
              </a:rPr>
              <a:t>Less severe symptoms than other forms of autism</a:t>
            </a:r>
          </a:p>
          <a:p>
            <a:pPr>
              <a:spcAft>
                <a:spcPts val="1200"/>
              </a:spcAft>
            </a:pPr>
            <a:r>
              <a:rPr lang="en-US" dirty="0" smtClean="0">
                <a:solidFill>
                  <a:schemeClr val="tx1"/>
                </a:solidFill>
              </a:rPr>
              <a:t>Exceptional </a:t>
            </a:r>
            <a:r>
              <a:rPr lang="en-US" dirty="0">
                <a:solidFill>
                  <a:schemeClr val="tx1"/>
                </a:solidFill>
              </a:rPr>
              <a:t>cognitive and language </a:t>
            </a:r>
            <a:r>
              <a:rPr lang="en-US" dirty="0" smtClean="0">
                <a:solidFill>
                  <a:schemeClr val="tx1"/>
                </a:solidFill>
              </a:rPr>
              <a:t>abilities at an early age</a:t>
            </a:r>
            <a:endParaRPr lang="en-US" dirty="0">
              <a:solidFill>
                <a:schemeClr val="tx1"/>
              </a:solidFill>
            </a:endParaRPr>
          </a:p>
          <a:p>
            <a:pPr>
              <a:spcAft>
                <a:spcPts val="1200"/>
              </a:spcAft>
            </a:pPr>
            <a:r>
              <a:rPr lang="en-US" dirty="0" smtClean="0">
                <a:solidFill>
                  <a:schemeClr val="tx1"/>
                </a:solidFill>
              </a:rPr>
              <a:t>Obsession </a:t>
            </a:r>
            <a:r>
              <a:rPr lang="en-US" dirty="0">
                <a:solidFill>
                  <a:schemeClr val="tx1"/>
                </a:solidFill>
              </a:rPr>
              <a:t>with topics of interest</a:t>
            </a:r>
          </a:p>
          <a:p>
            <a:pPr>
              <a:spcAft>
                <a:spcPts val="1200"/>
              </a:spcAft>
            </a:pPr>
            <a:r>
              <a:rPr lang="en-US" dirty="0" smtClean="0">
                <a:solidFill>
                  <a:schemeClr val="tx1"/>
                </a:solidFill>
              </a:rPr>
              <a:t>Few facial expressions</a:t>
            </a:r>
          </a:p>
          <a:p>
            <a:pPr>
              <a:spcAft>
                <a:spcPts val="1200"/>
              </a:spcAft>
            </a:pPr>
            <a:r>
              <a:rPr lang="en-US" dirty="0" smtClean="0">
                <a:solidFill>
                  <a:schemeClr val="tx1"/>
                </a:solidFill>
              </a:rPr>
              <a:t>Repetitive mannerisms</a:t>
            </a:r>
          </a:p>
          <a:p>
            <a:pPr>
              <a:spcAft>
                <a:spcPts val="1200"/>
              </a:spcAft>
            </a:pPr>
            <a:r>
              <a:rPr lang="en-US" dirty="0">
                <a:solidFill>
                  <a:schemeClr val="tx1"/>
                </a:solidFill>
              </a:rPr>
              <a:t>Avoidance of eye contact during </a:t>
            </a:r>
            <a:r>
              <a:rPr lang="en-US" dirty="0" smtClean="0">
                <a:solidFill>
                  <a:schemeClr val="tx1"/>
                </a:solidFill>
              </a:rPr>
              <a:t>conversation</a:t>
            </a:r>
            <a:endParaRPr lang="en-US" dirty="0">
              <a:solidFill>
                <a:schemeClr val="tx1"/>
              </a:solidFill>
            </a:endParaRPr>
          </a:p>
        </p:txBody>
      </p:sp>
      <p:sp>
        <p:nvSpPr>
          <p:cNvPr id="5" name="Title 1"/>
          <p:cNvSpPr txBox="1">
            <a:spLocks/>
          </p:cNvSpPr>
          <p:nvPr/>
        </p:nvSpPr>
        <p:spPr>
          <a:xfrm>
            <a:off x="457200" y="411480"/>
            <a:ext cx="8260672" cy="1039427"/>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B7C72"/>
              </a:buClr>
              <a:buSzPts val="1800"/>
              <a:buFont typeface="Calibri"/>
              <a:buNone/>
              <a:defRPr sz="3500" b="0" i="0" u="none" strike="noStrike" cap="none">
                <a:solidFill>
                  <a:srgbClr val="6B7C7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4000" dirty="0" smtClean="0">
                <a:solidFill>
                  <a:srgbClr val="005293"/>
                </a:solidFill>
              </a:rPr>
              <a:t>Signs of Asperger’s</a:t>
            </a:r>
            <a:endParaRPr lang="en-US" sz="4000" dirty="0">
              <a:solidFill>
                <a:srgbClr val="005293"/>
              </a:solidFill>
            </a:endParaRPr>
          </a:p>
        </p:txBody>
      </p:sp>
    </p:spTree>
    <p:extLst>
      <p:ext uri="{BB962C8B-B14F-4D97-AF65-F5344CB8AC3E}">
        <p14:creationId xmlns:p14="http://schemas.microsoft.com/office/powerpoint/2010/main" val="13171178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2"/>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150"/>
              <a:buFont typeface="Calibri"/>
              <a:buNone/>
            </a:pPr>
            <a:r>
              <a:rPr lang="en-US" sz="4000" dirty="0" smtClean="0">
                <a:solidFill>
                  <a:srgbClr val="005293"/>
                </a:solidFill>
              </a:rPr>
              <a:t>More Signs of Asperger’s</a:t>
            </a:r>
            <a:endParaRPr sz="4000" dirty="0">
              <a:solidFill>
                <a:srgbClr val="005293"/>
              </a:solidFill>
            </a:endParaRPr>
          </a:p>
        </p:txBody>
      </p:sp>
      <p:sp>
        <p:nvSpPr>
          <p:cNvPr id="259" name="Google Shape;259;p32"/>
          <p:cNvSpPr txBox="1">
            <a:spLocks noGrp="1"/>
          </p:cNvSpPr>
          <p:nvPr>
            <p:ph type="body" idx="1"/>
          </p:nvPr>
        </p:nvSpPr>
        <p:spPr>
          <a:xfrm>
            <a:off x="457188" y="1755648"/>
            <a:ext cx="8407412" cy="4329804"/>
          </a:xfrm>
          <a:prstGeom prst="rect">
            <a:avLst/>
          </a:prstGeom>
          <a:noFill/>
          <a:ln>
            <a:noFill/>
          </a:ln>
        </p:spPr>
        <p:txBody>
          <a:bodyPr spcFirstLastPara="1" wrap="square" lIns="91425" tIns="45700" rIns="91425" bIns="45700" anchor="t" anchorCtr="0">
            <a:noAutofit/>
          </a:bodyPr>
          <a:lstStyle/>
          <a:p>
            <a:pPr>
              <a:spcAft>
                <a:spcPts val="1200"/>
              </a:spcAft>
            </a:pPr>
            <a:r>
              <a:rPr lang="en-US" dirty="0" smtClean="0">
                <a:solidFill>
                  <a:schemeClr val="tx1"/>
                </a:solidFill>
              </a:rPr>
              <a:t>Difficulty </a:t>
            </a:r>
            <a:r>
              <a:rPr lang="en-US" dirty="0">
                <a:solidFill>
                  <a:schemeClr val="tx1"/>
                </a:solidFill>
              </a:rPr>
              <a:t>comprehending nonliteral words or phrases</a:t>
            </a:r>
          </a:p>
          <a:p>
            <a:pPr>
              <a:spcAft>
                <a:spcPts val="1200"/>
              </a:spcAft>
            </a:pPr>
            <a:r>
              <a:rPr lang="en-US" dirty="0" smtClean="0"/>
              <a:t>Hyper-awareness of </a:t>
            </a:r>
            <a:r>
              <a:rPr lang="en-US" dirty="0"/>
              <a:t>all </a:t>
            </a:r>
            <a:r>
              <a:rPr lang="en-US" dirty="0" smtClean="0"/>
              <a:t>senses </a:t>
            </a:r>
            <a:r>
              <a:rPr lang="en-US" dirty="0"/>
              <a:t>(</a:t>
            </a:r>
            <a:r>
              <a:rPr lang="en-US" dirty="0" smtClean="0"/>
              <a:t>sound, light, </a:t>
            </a:r>
            <a:r>
              <a:rPr lang="en-US" dirty="0"/>
              <a:t>clothing textures)</a:t>
            </a:r>
          </a:p>
          <a:p>
            <a:pPr>
              <a:spcAft>
                <a:spcPts val="1200"/>
              </a:spcAft>
            </a:pPr>
            <a:r>
              <a:rPr lang="en-US" dirty="0" smtClean="0"/>
              <a:t>Sensory overload can </a:t>
            </a:r>
            <a:r>
              <a:rPr lang="en-US" dirty="0"/>
              <a:t>trigger detachment</a:t>
            </a:r>
          </a:p>
          <a:p>
            <a:pPr>
              <a:spcAft>
                <a:spcPts val="1200"/>
              </a:spcAft>
            </a:pPr>
            <a:r>
              <a:rPr lang="en-US" dirty="0"/>
              <a:t>Struggles with anxiety</a:t>
            </a:r>
            <a:endParaRPr lang="en-US" dirty="0">
              <a:solidFill>
                <a:schemeClr val="tx1"/>
              </a:solidFill>
            </a:endParaRPr>
          </a:p>
          <a:p>
            <a:pPr indent="-347472">
              <a:spcAft>
                <a:spcPts val="1200"/>
              </a:spcAft>
              <a:buClr>
                <a:srgbClr val="005293"/>
              </a:buClr>
              <a:buSzPct val="75000"/>
            </a:pPr>
            <a:r>
              <a:rPr lang="en-US" dirty="0" smtClean="0">
                <a:solidFill>
                  <a:schemeClr val="tx1"/>
                </a:solidFill>
              </a:rPr>
              <a:t>May </a:t>
            </a:r>
            <a:r>
              <a:rPr lang="en-US" dirty="0">
                <a:solidFill>
                  <a:schemeClr val="tx1"/>
                </a:solidFill>
              </a:rPr>
              <a:t>misread social cues or facial </a:t>
            </a:r>
            <a:r>
              <a:rPr lang="en-US" dirty="0" smtClean="0">
                <a:solidFill>
                  <a:schemeClr val="tx1"/>
                </a:solidFill>
              </a:rPr>
              <a:t>expressions</a:t>
            </a:r>
          </a:p>
          <a:p>
            <a:pPr indent="-347472">
              <a:spcAft>
                <a:spcPts val="1200"/>
              </a:spcAft>
              <a:buClr>
                <a:srgbClr val="005293"/>
              </a:buClr>
              <a:buSzPct val="75000"/>
            </a:pPr>
            <a:r>
              <a:rPr lang="en-US" dirty="0" smtClean="0">
                <a:solidFill>
                  <a:schemeClr val="tx1"/>
                </a:solidFill>
              </a:rPr>
              <a:t>Trouble understanding </a:t>
            </a:r>
            <a:r>
              <a:rPr lang="en-US" dirty="0">
                <a:solidFill>
                  <a:schemeClr val="tx1"/>
                </a:solidFill>
              </a:rPr>
              <a:t>verbal and non-verbal language in social </a:t>
            </a:r>
            <a:r>
              <a:rPr lang="en-US" dirty="0" smtClean="0">
                <a:solidFill>
                  <a:schemeClr val="tx1"/>
                </a:solidFill>
              </a:rPr>
              <a:t>contexts</a:t>
            </a:r>
            <a:endParaRPr lang="en-US" dirty="0">
              <a:solidFill>
                <a:schemeClr val="tx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Challenges of Asperger’s</a:t>
            </a:r>
            <a:endParaRPr lang="en-US" sz="4000" dirty="0">
              <a:solidFill>
                <a:srgbClr val="005293"/>
              </a:solidFill>
            </a:endParaRPr>
          </a:p>
        </p:txBody>
      </p:sp>
      <p:sp>
        <p:nvSpPr>
          <p:cNvPr id="3" name="Text Placeholder 2"/>
          <p:cNvSpPr>
            <a:spLocks noGrp="1"/>
          </p:cNvSpPr>
          <p:nvPr>
            <p:ph type="body" idx="1"/>
          </p:nvPr>
        </p:nvSpPr>
        <p:spPr>
          <a:xfrm>
            <a:off x="457200" y="1752600"/>
            <a:ext cx="8229600" cy="4748213"/>
          </a:xfrm>
        </p:spPr>
        <p:txBody>
          <a:bodyPr/>
          <a:lstStyle/>
          <a:p>
            <a:pPr indent="-347472">
              <a:spcAft>
                <a:spcPts val="1800"/>
              </a:spcAft>
              <a:buClr>
                <a:srgbClr val="005293"/>
              </a:buClr>
              <a:buSzPct val="75000"/>
            </a:pPr>
            <a:r>
              <a:rPr lang="en-US" dirty="0" smtClean="0">
                <a:solidFill>
                  <a:schemeClr val="tx1"/>
                </a:solidFill>
              </a:rPr>
              <a:t>Not understanding </a:t>
            </a:r>
            <a:r>
              <a:rPr lang="en-US" dirty="0">
                <a:solidFill>
                  <a:schemeClr val="tx1"/>
                </a:solidFill>
              </a:rPr>
              <a:t>what others are thinking and feeling</a:t>
            </a:r>
          </a:p>
          <a:p>
            <a:pPr indent="-347472">
              <a:spcAft>
                <a:spcPts val="1800"/>
              </a:spcAft>
              <a:buClr>
                <a:srgbClr val="005293"/>
              </a:buClr>
              <a:buSzPct val="75000"/>
            </a:pPr>
            <a:r>
              <a:rPr lang="en-US" dirty="0">
                <a:solidFill>
                  <a:schemeClr val="tx1"/>
                </a:solidFill>
              </a:rPr>
              <a:t>Difficulty with changes and </a:t>
            </a:r>
            <a:r>
              <a:rPr lang="en-US" dirty="0" smtClean="0">
                <a:solidFill>
                  <a:schemeClr val="tx1"/>
                </a:solidFill>
              </a:rPr>
              <a:t>transitions</a:t>
            </a:r>
          </a:p>
          <a:p>
            <a:pPr lvl="0" indent="-347472">
              <a:spcAft>
                <a:spcPts val="1800"/>
              </a:spcAft>
              <a:buClr>
                <a:srgbClr val="005293"/>
              </a:buClr>
              <a:buSzPct val="75000"/>
            </a:pPr>
            <a:r>
              <a:rPr lang="en-US" dirty="0">
                <a:solidFill>
                  <a:schemeClr val="tx1"/>
                </a:solidFill>
              </a:rPr>
              <a:t>Trouble asking for help</a:t>
            </a:r>
          </a:p>
          <a:p>
            <a:pPr indent="-347472">
              <a:spcAft>
                <a:spcPts val="1800"/>
              </a:spcAft>
              <a:buClr>
                <a:srgbClr val="005293"/>
              </a:buClr>
              <a:buSzPct val="75000"/>
            </a:pPr>
            <a:r>
              <a:rPr lang="en-US" dirty="0" smtClean="0">
                <a:solidFill>
                  <a:schemeClr val="tx1"/>
                </a:solidFill>
              </a:rPr>
              <a:t>May </a:t>
            </a:r>
            <a:r>
              <a:rPr lang="en-US" dirty="0">
                <a:solidFill>
                  <a:schemeClr val="tx1"/>
                </a:solidFill>
              </a:rPr>
              <a:t>be seizure </a:t>
            </a:r>
            <a:r>
              <a:rPr lang="en-US" dirty="0" smtClean="0">
                <a:solidFill>
                  <a:schemeClr val="tx1"/>
                </a:solidFill>
              </a:rPr>
              <a:t>prone</a:t>
            </a:r>
          </a:p>
          <a:p>
            <a:pPr indent="-347472">
              <a:spcAft>
                <a:spcPts val="1800"/>
              </a:spcAft>
              <a:buClr>
                <a:srgbClr val="005293"/>
              </a:buClr>
              <a:buSzPct val="75000"/>
            </a:pPr>
            <a:r>
              <a:rPr lang="en-US" dirty="0" smtClean="0">
                <a:solidFill>
                  <a:schemeClr val="tx1"/>
                </a:solidFill>
              </a:rPr>
              <a:t>Time </a:t>
            </a:r>
            <a:r>
              <a:rPr lang="en-US" dirty="0">
                <a:solidFill>
                  <a:schemeClr val="tx1"/>
                </a:solidFill>
              </a:rPr>
              <a:t>perception</a:t>
            </a:r>
          </a:p>
          <a:p>
            <a:pPr>
              <a:spcAft>
                <a:spcPts val="1800"/>
              </a:spcAft>
              <a:buClr>
                <a:srgbClr val="005293"/>
              </a:buClr>
              <a:buSzPct val="75000"/>
            </a:pPr>
            <a:r>
              <a:rPr lang="en-US" dirty="0" smtClean="0">
                <a:solidFill>
                  <a:schemeClr val="tx1"/>
                </a:solidFill>
              </a:rPr>
              <a:t>Social anxiety</a:t>
            </a:r>
            <a:endParaRPr lang="en-US" dirty="0">
              <a:solidFill>
                <a:schemeClr val="tx1"/>
              </a:solidFill>
            </a:endParaRPr>
          </a:p>
        </p:txBody>
      </p:sp>
      <p:pic>
        <p:nvPicPr>
          <p:cNvPr id="4" name="Google Shape;260;p32" descr="Image result for Dawn Prince-Hughes"/>
          <p:cNvPicPr preferRelativeResize="0"/>
          <p:nvPr/>
        </p:nvPicPr>
        <p:blipFill>
          <a:blip r:embed="rId2">
            <a:alphaModFix/>
          </a:blip>
          <a:stretch>
            <a:fillRect/>
          </a:stretch>
        </p:blipFill>
        <p:spPr>
          <a:xfrm>
            <a:off x="6265414" y="3044279"/>
            <a:ext cx="2335658" cy="3184988"/>
          </a:xfrm>
          <a:prstGeom prst="rect">
            <a:avLst/>
          </a:prstGeom>
          <a:noFill/>
          <a:ln>
            <a:noFill/>
          </a:ln>
        </p:spPr>
      </p:pic>
      <p:sp>
        <p:nvSpPr>
          <p:cNvPr id="5" name="TextBox 4"/>
          <p:cNvSpPr txBox="1"/>
          <p:nvPr/>
        </p:nvSpPr>
        <p:spPr>
          <a:xfrm>
            <a:off x="3637755" y="6245352"/>
            <a:ext cx="5054600" cy="400110"/>
          </a:xfrm>
          <a:prstGeom prst="rect">
            <a:avLst/>
          </a:prstGeom>
          <a:noFill/>
        </p:spPr>
        <p:txBody>
          <a:bodyPr wrap="square" rtlCol="0">
            <a:spAutoFit/>
          </a:bodyPr>
          <a:lstStyle/>
          <a:p>
            <a:pPr algn="r"/>
            <a:r>
              <a:rPr lang="en-US" sz="2000" b="1" dirty="0">
                <a:solidFill>
                  <a:srgbClr val="005293"/>
                </a:solidFill>
                <a:latin typeface="Calibri" panose="020F0502020204030204" pitchFamily="34" charset="0"/>
                <a:cs typeface="Calibri" panose="020F0502020204030204" pitchFamily="34" charset="0"/>
              </a:rPr>
              <a:t>Dawn </a:t>
            </a:r>
            <a:r>
              <a:rPr lang="en-US" sz="2000" b="1" dirty="0" smtClean="0">
                <a:solidFill>
                  <a:srgbClr val="005293"/>
                </a:solidFill>
                <a:latin typeface="Calibri" panose="020F0502020204030204" pitchFamily="34" charset="0"/>
                <a:cs typeface="Calibri" panose="020F0502020204030204" pitchFamily="34" charset="0"/>
              </a:rPr>
              <a:t>Prince-Hughes - Anthropologist</a:t>
            </a:r>
            <a:endParaRPr lang="en-US" sz="2000" b="1" dirty="0">
              <a:solidFill>
                <a:srgbClr val="00529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59404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a:lstStyle/>
          <a:p>
            <a:r>
              <a:rPr lang="en-US" sz="3200" dirty="0" smtClean="0">
                <a:solidFill>
                  <a:srgbClr val="005293"/>
                </a:solidFill>
              </a:rPr>
              <a:t>What did I study,</a:t>
            </a:r>
            <a:br>
              <a:rPr lang="en-US" sz="3200" dirty="0" smtClean="0">
                <a:solidFill>
                  <a:srgbClr val="005293"/>
                </a:solidFill>
              </a:rPr>
            </a:br>
            <a:r>
              <a:rPr lang="en-US" sz="3200" dirty="0" smtClean="0">
                <a:solidFill>
                  <a:srgbClr val="005293"/>
                </a:solidFill>
              </a:rPr>
              <a:t>and why </a:t>
            </a:r>
            <a:r>
              <a:rPr lang="en-US" sz="3200" dirty="0">
                <a:solidFill>
                  <a:srgbClr val="005293"/>
                </a:solidFill>
              </a:rPr>
              <a:t>is it important</a:t>
            </a:r>
            <a:r>
              <a:rPr lang="en-US" sz="3200" dirty="0" smtClean="0">
                <a:solidFill>
                  <a:srgbClr val="005293"/>
                </a:solidFill>
              </a:rPr>
              <a:t>?</a:t>
            </a:r>
            <a:endParaRPr lang="en-US" sz="3200" dirty="0">
              <a:solidFill>
                <a:srgbClr val="005293"/>
              </a:solidFill>
            </a:endParaRPr>
          </a:p>
        </p:txBody>
      </p:sp>
      <p:sp>
        <p:nvSpPr>
          <p:cNvPr id="3" name="Text Placeholder 2"/>
          <p:cNvSpPr>
            <a:spLocks noGrp="1"/>
          </p:cNvSpPr>
          <p:nvPr>
            <p:ph type="body" idx="1"/>
          </p:nvPr>
        </p:nvSpPr>
        <p:spPr>
          <a:xfrm>
            <a:off x="457200" y="1752600"/>
            <a:ext cx="8229600" cy="4753131"/>
          </a:xfrm>
        </p:spPr>
        <p:txBody>
          <a:bodyPr/>
          <a:lstStyle/>
          <a:p>
            <a:pPr>
              <a:spcAft>
                <a:spcPts val="1200"/>
              </a:spcAft>
            </a:pPr>
            <a:r>
              <a:rPr lang="en-US" dirty="0" smtClean="0">
                <a:solidFill>
                  <a:schemeClr val="tx1"/>
                </a:solidFill>
              </a:rPr>
              <a:t>The </a:t>
            </a:r>
            <a:r>
              <a:rPr lang="en-US" dirty="0">
                <a:solidFill>
                  <a:schemeClr val="tx1"/>
                </a:solidFill>
              </a:rPr>
              <a:t>topic of </a:t>
            </a:r>
            <a:r>
              <a:rPr lang="en-US" dirty="0" smtClean="0">
                <a:solidFill>
                  <a:schemeClr val="tx1"/>
                </a:solidFill>
              </a:rPr>
              <a:t>neurodiversity</a:t>
            </a:r>
            <a:r>
              <a:rPr lang="en-US" dirty="0">
                <a:solidFill>
                  <a:schemeClr val="tx1"/>
                </a:solidFill>
              </a:rPr>
              <a:t> </a:t>
            </a:r>
            <a:r>
              <a:rPr lang="en-US" dirty="0" smtClean="0">
                <a:solidFill>
                  <a:schemeClr val="tx1"/>
                </a:solidFill>
              </a:rPr>
              <a:t>has </a:t>
            </a:r>
            <a:r>
              <a:rPr lang="en-US" dirty="0">
                <a:solidFill>
                  <a:schemeClr val="tx1"/>
                </a:solidFill>
              </a:rPr>
              <a:t>a special place in my heart due to my unique personal experience with dyslexia and having neurodivergent family members</a:t>
            </a:r>
            <a:r>
              <a:rPr lang="en-US" dirty="0" smtClean="0">
                <a:solidFill>
                  <a:schemeClr val="tx1"/>
                </a:solidFill>
              </a:rPr>
              <a:t>.</a:t>
            </a:r>
          </a:p>
          <a:p>
            <a:pPr>
              <a:spcAft>
                <a:spcPts val="1200"/>
              </a:spcAft>
            </a:pPr>
            <a:r>
              <a:rPr lang="en-US" dirty="0" smtClean="0">
                <a:solidFill>
                  <a:schemeClr val="tx1"/>
                </a:solidFill>
              </a:rPr>
              <a:t>Many </a:t>
            </a:r>
            <a:r>
              <a:rPr lang="en-US" dirty="0">
                <a:solidFill>
                  <a:schemeClr val="tx1"/>
                </a:solidFill>
              </a:rPr>
              <a:t>in our community are underinformed about the challenges and strengths of the neurodiverse population. Divergent thinkers come up with new ideas that have the potential to make great advances. This has always been true</a:t>
            </a:r>
            <a:r>
              <a:rPr lang="en-US" dirty="0" smtClean="0">
                <a:solidFill>
                  <a:schemeClr val="tx1"/>
                </a:solidFill>
              </a:rPr>
              <a:t>.</a:t>
            </a:r>
          </a:p>
          <a:p>
            <a:pPr>
              <a:spcAft>
                <a:spcPts val="1200"/>
              </a:spcAft>
            </a:pPr>
            <a:r>
              <a:rPr lang="en-US" dirty="0" smtClean="0">
                <a:solidFill>
                  <a:schemeClr val="tx1"/>
                </a:solidFill>
              </a:rPr>
              <a:t>It </a:t>
            </a:r>
            <a:r>
              <a:rPr lang="en-US" dirty="0">
                <a:solidFill>
                  <a:schemeClr val="tx1"/>
                </a:solidFill>
              </a:rPr>
              <a:t>is therefore important for us to better understand the neurodiverse population and better integrate it into the educational system, the community, and the work force. For us, this gateway begins at our rural community college.</a:t>
            </a:r>
          </a:p>
        </p:txBody>
      </p:sp>
    </p:spTree>
    <p:extLst>
      <p:ext uri="{BB962C8B-B14F-4D97-AF65-F5344CB8AC3E}">
        <p14:creationId xmlns:p14="http://schemas.microsoft.com/office/powerpoint/2010/main" val="19564086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1"/>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4000" dirty="0" smtClean="0">
                <a:solidFill>
                  <a:srgbClr val="005293"/>
                </a:solidFill>
              </a:rPr>
              <a:t>Asperger’s in the Classroom</a:t>
            </a:r>
            <a:endParaRPr sz="4000" dirty="0">
              <a:solidFill>
                <a:srgbClr val="005293"/>
              </a:solidFill>
            </a:endParaRPr>
          </a:p>
        </p:txBody>
      </p:sp>
      <p:sp>
        <p:nvSpPr>
          <p:cNvPr id="251" name="Google Shape;251;p3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a:spcAft>
                <a:spcPts val="1200"/>
              </a:spcAft>
              <a:buClr>
                <a:srgbClr val="005293"/>
              </a:buClr>
            </a:pPr>
            <a:r>
              <a:rPr lang="en-US" dirty="0">
                <a:solidFill>
                  <a:schemeClr val="tx1"/>
                </a:solidFill>
              </a:rPr>
              <a:t>Social anxiety, unexpected emotion when stressed</a:t>
            </a:r>
          </a:p>
          <a:p>
            <a:pPr>
              <a:spcAft>
                <a:spcPts val="1200"/>
              </a:spcAft>
              <a:buClr>
                <a:srgbClr val="005293"/>
              </a:buClr>
            </a:pPr>
            <a:r>
              <a:rPr lang="en-US" dirty="0">
                <a:solidFill>
                  <a:schemeClr val="tx1"/>
                </a:solidFill>
              </a:rPr>
              <a:t>Difficulty talking to strangers or in group work </a:t>
            </a:r>
          </a:p>
          <a:p>
            <a:pPr>
              <a:spcAft>
                <a:spcPts val="1200"/>
              </a:spcAft>
              <a:buClr>
                <a:srgbClr val="005293"/>
              </a:buClr>
            </a:pPr>
            <a:r>
              <a:rPr lang="en-US" dirty="0" smtClean="0">
                <a:solidFill>
                  <a:schemeClr val="tx1"/>
                </a:solidFill>
              </a:rPr>
              <a:t>Sensory </a:t>
            </a:r>
            <a:r>
              <a:rPr lang="en-US" dirty="0">
                <a:solidFill>
                  <a:schemeClr val="tx1"/>
                </a:solidFill>
              </a:rPr>
              <a:t>overload in large </a:t>
            </a:r>
            <a:r>
              <a:rPr lang="en-US" dirty="0" smtClean="0">
                <a:solidFill>
                  <a:schemeClr val="tx1"/>
                </a:solidFill>
              </a:rPr>
              <a:t>classes</a:t>
            </a:r>
          </a:p>
          <a:p>
            <a:pPr>
              <a:spcAft>
                <a:spcPts val="1200"/>
              </a:spcAft>
              <a:buClr>
                <a:srgbClr val="005293"/>
              </a:buClr>
            </a:pPr>
            <a:r>
              <a:rPr lang="en-US" dirty="0">
                <a:solidFill>
                  <a:schemeClr val="tx1"/>
                </a:solidFill>
              </a:rPr>
              <a:t>May show repetitive </a:t>
            </a:r>
            <a:r>
              <a:rPr lang="en-US" dirty="0" smtClean="0">
                <a:solidFill>
                  <a:schemeClr val="tx1"/>
                </a:solidFill>
              </a:rPr>
              <a:t>behaviors</a:t>
            </a:r>
          </a:p>
          <a:p>
            <a:pPr>
              <a:spcAft>
                <a:spcPts val="1200"/>
              </a:spcAft>
              <a:buClr>
                <a:srgbClr val="005293"/>
              </a:buClr>
            </a:pPr>
            <a:r>
              <a:rPr lang="en-US" dirty="0">
                <a:solidFill>
                  <a:schemeClr val="tx1"/>
                </a:solidFill>
              </a:rPr>
              <a:t>Intense focus on interests </a:t>
            </a:r>
          </a:p>
          <a:p>
            <a:pPr>
              <a:spcAft>
                <a:spcPts val="1200"/>
              </a:spcAft>
              <a:buClr>
                <a:srgbClr val="005293"/>
              </a:buClr>
            </a:pPr>
            <a:r>
              <a:rPr lang="en-US" dirty="0" smtClean="0">
                <a:solidFill>
                  <a:schemeClr val="tx1"/>
                </a:solidFill>
              </a:rPr>
              <a:t>Issues </a:t>
            </a:r>
            <a:r>
              <a:rPr lang="en-US" dirty="0">
                <a:solidFill>
                  <a:schemeClr val="tx1"/>
                </a:solidFill>
              </a:rPr>
              <a:t>with </a:t>
            </a:r>
            <a:r>
              <a:rPr lang="en-US" dirty="0" smtClean="0">
                <a:solidFill>
                  <a:schemeClr val="tx1"/>
                </a:solidFill>
              </a:rPr>
              <a:t>organization</a:t>
            </a:r>
          </a:p>
          <a:p>
            <a:pPr>
              <a:spcAft>
                <a:spcPts val="1200"/>
              </a:spcAft>
              <a:buClr>
                <a:srgbClr val="005293"/>
              </a:buClr>
            </a:pPr>
            <a:r>
              <a:rPr lang="en-US" dirty="0">
                <a:solidFill>
                  <a:schemeClr val="tx1"/>
                </a:solidFill>
              </a:rPr>
              <a:t>May appear </a:t>
            </a:r>
            <a:r>
              <a:rPr lang="en-US" dirty="0" smtClean="0">
                <a:solidFill>
                  <a:schemeClr val="tx1"/>
                </a:solidFill>
              </a:rPr>
              <a:t>inattentive</a:t>
            </a: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327" y="3702569"/>
            <a:ext cx="3247870" cy="2435903"/>
          </a:xfrm>
          <a:prstGeom prst="rect">
            <a:avLst/>
          </a:prstGeom>
        </p:spPr>
      </p:pic>
      <p:sp>
        <p:nvSpPr>
          <p:cNvPr id="5" name="TextBox 4"/>
          <p:cNvSpPr txBox="1"/>
          <p:nvPr/>
        </p:nvSpPr>
        <p:spPr>
          <a:xfrm>
            <a:off x="3166947" y="6167402"/>
            <a:ext cx="5657072" cy="400110"/>
          </a:xfrm>
          <a:prstGeom prst="rect">
            <a:avLst/>
          </a:prstGeom>
          <a:noFill/>
        </p:spPr>
        <p:txBody>
          <a:bodyPr wrap="square" rtlCol="0">
            <a:spAutoFit/>
          </a:bodyPr>
          <a:lstStyle/>
          <a:p>
            <a:pPr lvl="0" algn="r"/>
            <a:r>
              <a:rPr lang="en-US" sz="2000" b="1" dirty="0" smtClean="0">
                <a:solidFill>
                  <a:srgbClr val="005293"/>
                </a:solidFill>
                <a:latin typeface="Calibri" panose="020F0502020204030204" pitchFamily="34" charset="0"/>
                <a:cs typeface="Calibri" panose="020F0502020204030204" pitchFamily="34" charset="0"/>
              </a:rPr>
              <a:t>Daryl Hannah – Actress, environmental activist</a:t>
            </a:r>
            <a:endParaRPr lang="en-US" sz="2000" b="1" dirty="0">
              <a:solidFill>
                <a:srgbClr val="005293"/>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0"/>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150"/>
              <a:buFont typeface="Calibri"/>
              <a:buNone/>
            </a:pPr>
            <a:r>
              <a:rPr lang="en-US" sz="3600" dirty="0" smtClean="0">
                <a:solidFill>
                  <a:srgbClr val="005293"/>
                </a:solidFill>
              </a:rPr>
              <a:t>Strengths of a Person with Asperger’s</a:t>
            </a:r>
            <a:endParaRPr sz="3600" dirty="0">
              <a:solidFill>
                <a:srgbClr val="005293"/>
              </a:solidFill>
            </a:endParaRPr>
          </a:p>
        </p:txBody>
      </p:sp>
      <p:sp>
        <p:nvSpPr>
          <p:cNvPr id="243" name="Google Shape;243;p30"/>
          <p:cNvSpPr txBox="1">
            <a:spLocks noGrp="1"/>
          </p:cNvSpPr>
          <p:nvPr>
            <p:ph type="body" idx="1"/>
          </p:nvPr>
        </p:nvSpPr>
        <p:spPr>
          <a:xfrm>
            <a:off x="457200" y="1752600"/>
            <a:ext cx="8229600" cy="3748088"/>
          </a:xfrm>
          <a:prstGeom prst="rect">
            <a:avLst/>
          </a:prstGeom>
          <a:noFill/>
          <a:ln>
            <a:noFill/>
          </a:ln>
        </p:spPr>
        <p:txBody>
          <a:bodyPr spcFirstLastPara="1" wrap="square" lIns="91425" tIns="45700" rIns="91425" bIns="45700" anchor="t" anchorCtr="0">
            <a:noAutofit/>
          </a:bodyPr>
          <a:lstStyle/>
          <a:p>
            <a:pPr>
              <a:spcAft>
                <a:spcPts val="600"/>
              </a:spcAft>
              <a:buClr>
                <a:srgbClr val="005293"/>
              </a:buClr>
            </a:pPr>
            <a:r>
              <a:rPr lang="en-US" dirty="0">
                <a:solidFill>
                  <a:schemeClr val="tx1"/>
                </a:solidFill>
              </a:rPr>
              <a:t>Ability to maintain prolonged focus on topics of interest </a:t>
            </a:r>
          </a:p>
          <a:p>
            <a:pPr>
              <a:spcAft>
                <a:spcPts val="600"/>
              </a:spcAft>
              <a:buClr>
                <a:srgbClr val="005293"/>
              </a:buClr>
            </a:pPr>
            <a:r>
              <a:rPr lang="en-US" dirty="0">
                <a:solidFill>
                  <a:schemeClr val="tx1"/>
                </a:solidFill>
              </a:rPr>
              <a:t>Excellent long-term and rote memory</a:t>
            </a:r>
          </a:p>
          <a:p>
            <a:pPr>
              <a:spcAft>
                <a:spcPts val="600"/>
              </a:spcAft>
              <a:buClr>
                <a:srgbClr val="005293"/>
              </a:buClr>
            </a:pPr>
            <a:r>
              <a:rPr lang="en-US" dirty="0">
                <a:solidFill>
                  <a:schemeClr val="tx1"/>
                </a:solidFill>
              </a:rPr>
              <a:t>Strong sense of fairness and justice</a:t>
            </a:r>
          </a:p>
          <a:p>
            <a:pPr>
              <a:spcAft>
                <a:spcPts val="600"/>
              </a:spcAft>
              <a:buClr>
                <a:srgbClr val="005293"/>
              </a:buClr>
            </a:pPr>
            <a:r>
              <a:rPr lang="en-US" dirty="0" smtClean="0">
                <a:solidFill>
                  <a:schemeClr val="tx1"/>
                </a:solidFill>
              </a:rPr>
              <a:t>“</a:t>
            </a:r>
            <a:r>
              <a:rPr lang="en-US" dirty="0">
                <a:solidFill>
                  <a:schemeClr val="tx1"/>
                </a:solidFill>
              </a:rPr>
              <a:t>Out of the box” </a:t>
            </a:r>
            <a:r>
              <a:rPr lang="en-US" dirty="0" smtClean="0">
                <a:solidFill>
                  <a:schemeClr val="tx1"/>
                </a:solidFill>
              </a:rPr>
              <a:t>thinking</a:t>
            </a:r>
            <a:endParaRPr lang="en-US" dirty="0">
              <a:solidFill>
                <a:schemeClr val="tx1"/>
              </a:solidFill>
            </a:endParaRPr>
          </a:p>
          <a:p>
            <a:pPr>
              <a:spcAft>
                <a:spcPts val="600"/>
              </a:spcAft>
              <a:buClr>
                <a:srgbClr val="005293"/>
              </a:buClr>
            </a:pPr>
            <a:r>
              <a:rPr lang="en-US" dirty="0" smtClean="0">
                <a:solidFill>
                  <a:schemeClr val="tx1"/>
                </a:solidFill>
              </a:rPr>
              <a:t>High intelligence  </a:t>
            </a:r>
          </a:p>
          <a:p>
            <a:pPr>
              <a:spcAft>
                <a:spcPts val="600"/>
              </a:spcAft>
              <a:buClr>
                <a:srgbClr val="005293"/>
              </a:buClr>
            </a:pPr>
            <a:r>
              <a:rPr lang="en-US" dirty="0" smtClean="0">
                <a:solidFill>
                  <a:schemeClr val="tx1"/>
                </a:solidFill>
              </a:rPr>
              <a:t>Strong </a:t>
            </a:r>
            <a:r>
              <a:rPr lang="en-US" dirty="0">
                <a:solidFill>
                  <a:schemeClr val="tx1"/>
                </a:solidFill>
              </a:rPr>
              <a:t>attention to detail </a:t>
            </a:r>
          </a:p>
          <a:p>
            <a:pPr lvl="0">
              <a:spcAft>
                <a:spcPts val="600"/>
              </a:spcAft>
              <a:buClr>
                <a:srgbClr val="005293"/>
              </a:buClr>
            </a:pPr>
            <a:r>
              <a:rPr lang="en-US" dirty="0" smtClean="0">
                <a:solidFill>
                  <a:schemeClr val="tx1"/>
                </a:solidFill>
              </a:rPr>
              <a:t>Noted </a:t>
            </a:r>
            <a:r>
              <a:rPr lang="en-US" dirty="0">
                <a:solidFill>
                  <a:schemeClr val="tx1"/>
                </a:solidFill>
              </a:rPr>
              <a:t>for </a:t>
            </a:r>
            <a:r>
              <a:rPr lang="en-US" dirty="0" smtClean="0">
                <a:solidFill>
                  <a:schemeClr val="tx1"/>
                </a:solidFill>
              </a:rPr>
              <a:t>honesty</a:t>
            </a:r>
          </a:p>
          <a:p>
            <a:pPr marL="342900" lvl="0" indent="-76200" algn="l" rtl="0">
              <a:spcBef>
                <a:spcPts val="480"/>
              </a:spcBef>
              <a:spcAft>
                <a:spcPts val="0"/>
              </a:spcAft>
              <a:buSzPts val="2400"/>
              <a:buNone/>
            </a:pPr>
            <a:endParaRPr dirty="0"/>
          </a:p>
          <a:p>
            <a:pPr marL="342900" lvl="0" indent="-76200" algn="l" rtl="0">
              <a:spcBef>
                <a:spcPts val="480"/>
              </a:spcBef>
              <a:spcAft>
                <a:spcPts val="0"/>
              </a:spcAft>
              <a:buSzPts val="2400"/>
              <a:buNone/>
            </a:pPr>
            <a:endParaRPr dirty="0"/>
          </a:p>
          <a:p>
            <a:pPr marL="114300" lvl="0" indent="0" algn="l" rtl="0">
              <a:spcBef>
                <a:spcPts val="480"/>
              </a:spcBef>
              <a:spcAft>
                <a:spcPts val="0"/>
              </a:spcAft>
              <a:buSzPts val="2400"/>
              <a:buNone/>
            </a:pPr>
            <a:endParaRPr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0600" y="2429886"/>
            <a:ext cx="2616200" cy="3237871"/>
          </a:xfrm>
          <a:prstGeom prst="rect">
            <a:avLst/>
          </a:prstGeom>
        </p:spPr>
      </p:pic>
      <p:sp>
        <p:nvSpPr>
          <p:cNvPr id="7" name="TextBox 6"/>
          <p:cNvSpPr txBox="1"/>
          <p:nvPr/>
        </p:nvSpPr>
        <p:spPr>
          <a:xfrm>
            <a:off x="2228851" y="5687119"/>
            <a:ext cx="6572250" cy="1015663"/>
          </a:xfrm>
          <a:prstGeom prst="rect">
            <a:avLst/>
          </a:prstGeom>
          <a:noFill/>
        </p:spPr>
        <p:txBody>
          <a:bodyPr wrap="square" rtlCol="0">
            <a:spAutoFit/>
          </a:bodyPr>
          <a:lstStyle/>
          <a:p>
            <a:pPr lvl="0" algn="r"/>
            <a:r>
              <a:rPr lang="en-US" sz="2000" b="1" dirty="0" smtClean="0">
                <a:solidFill>
                  <a:srgbClr val="005293"/>
                </a:solidFill>
                <a:latin typeface="Calibri" panose="020F0502020204030204" pitchFamily="34" charset="0"/>
                <a:cs typeface="Calibri" panose="020F0502020204030204" pitchFamily="34" charset="0"/>
              </a:rPr>
              <a:t>Thomas Jefferson - Statesman</a:t>
            </a:r>
            <a:r>
              <a:rPr lang="en-US" sz="2000" b="1" dirty="0">
                <a:solidFill>
                  <a:srgbClr val="005293"/>
                </a:solidFill>
                <a:latin typeface="Calibri" panose="020F0502020204030204" pitchFamily="34" charset="0"/>
                <a:cs typeface="Calibri" panose="020F0502020204030204" pitchFamily="34" charset="0"/>
              </a:rPr>
              <a:t>, diplomat, lawyer, architect, </a:t>
            </a:r>
            <a:r>
              <a:rPr lang="en-US" sz="2000" b="1" dirty="0" smtClean="0">
                <a:solidFill>
                  <a:srgbClr val="005293"/>
                </a:solidFill>
                <a:latin typeface="Calibri" panose="020F0502020204030204" pitchFamily="34" charset="0"/>
                <a:cs typeface="Calibri" panose="020F0502020204030204" pitchFamily="34" charset="0"/>
              </a:rPr>
              <a:t>Founding Father, 2</a:t>
            </a:r>
            <a:r>
              <a:rPr lang="en-US" sz="2000" b="1" baseline="30000" dirty="0" smtClean="0">
                <a:solidFill>
                  <a:srgbClr val="005293"/>
                </a:solidFill>
                <a:latin typeface="Calibri" panose="020F0502020204030204" pitchFamily="34" charset="0"/>
                <a:cs typeface="Calibri" panose="020F0502020204030204" pitchFamily="34" charset="0"/>
              </a:rPr>
              <a:t>nd</a:t>
            </a:r>
            <a:r>
              <a:rPr lang="en-US" sz="2000" b="1" dirty="0" smtClean="0">
                <a:solidFill>
                  <a:srgbClr val="005293"/>
                </a:solidFill>
                <a:latin typeface="Calibri" panose="020F0502020204030204" pitchFamily="34" charset="0"/>
                <a:cs typeface="Calibri" panose="020F0502020204030204" pitchFamily="34" charset="0"/>
              </a:rPr>
              <a:t> U.S. vice president, 3</a:t>
            </a:r>
            <a:r>
              <a:rPr lang="en-US" sz="2000" b="1" baseline="30000" dirty="0" smtClean="0">
                <a:solidFill>
                  <a:srgbClr val="005293"/>
                </a:solidFill>
                <a:latin typeface="Calibri" panose="020F0502020204030204" pitchFamily="34" charset="0"/>
                <a:cs typeface="Calibri" panose="020F0502020204030204" pitchFamily="34" charset="0"/>
              </a:rPr>
              <a:t>rd</a:t>
            </a:r>
            <a:r>
              <a:rPr lang="en-US" sz="2000" b="1" dirty="0" smtClean="0">
                <a:solidFill>
                  <a:srgbClr val="005293"/>
                </a:solidFill>
                <a:latin typeface="Calibri" panose="020F0502020204030204" pitchFamily="34" charset="0"/>
                <a:cs typeface="Calibri" panose="020F0502020204030204" pitchFamily="34" charset="0"/>
              </a:rPr>
              <a:t> U.S. president, principal </a:t>
            </a:r>
            <a:r>
              <a:rPr lang="en-US" sz="2000" b="1" dirty="0">
                <a:solidFill>
                  <a:srgbClr val="005293"/>
                </a:solidFill>
                <a:latin typeface="Calibri" panose="020F0502020204030204" pitchFamily="34" charset="0"/>
                <a:cs typeface="Calibri" panose="020F0502020204030204" pitchFamily="34" charset="0"/>
              </a:rPr>
              <a:t>author of the Declaration of Independence</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3600" dirty="0" smtClean="0">
                <a:solidFill>
                  <a:srgbClr val="005293"/>
                </a:solidFill>
              </a:rPr>
              <a:t>More Strengths</a:t>
            </a:r>
            <a:endParaRPr lang="en-US" sz="3600" dirty="0">
              <a:solidFill>
                <a:srgbClr val="005293"/>
              </a:solidFill>
            </a:endParaRPr>
          </a:p>
        </p:txBody>
      </p:sp>
      <p:sp>
        <p:nvSpPr>
          <p:cNvPr id="3" name="Text Placeholder 2"/>
          <p:cNvSpPr>
            <a:spLocks noGrp="1"/>
          </p:cNvSpPr>
          <p:nvPr>
            <p:ph type="body" idx="1"/>
          </p:nvPr>
        </p:nvSpPr>
        <p:spPr>
          <a:xfrm>
            <a:off x="457200" y="1752601"/>
            <a:ext cx="8229600" cy="3898900"/>
          </a:xfrm>
        </p:spPr>
        <p:txBody>
          <a:bodyPr/>
          <a:lstStyle/>
          <a:p>
            <a:pPr>
              <a:spcAft>
                <a:spcPts val="1800"/>
              </a:spcAft>
              <a:buClr>
                <a:srgbClr val="005293"/>
              </a:buClr>
            </a:pPr>
            <a:r>
              <a:rPr lang="en-US" dirty="0">
                <a:solidFill>
                  <a:schemeClr val="tx1"/>
                </a:solidFill>
              </a:rPr>
              <a:t>Reliable (once expectations are understood</a:t>
            </a:r>
            <a:r>
              <a:rPr lang="en-US" dirty="0" smtClean="0">
                <a:solidFill>
                  <a:schemeClr val="tx1"/>
                </a:solidFill>
              </a:rPr>
              <a:t>)</a:t>
            </a:r>
          </a:p>
          <a:p>
            <a:pPr lvl="0">
              <a:spcAft>
                <a:spcPts val="1800"/>
              </a:spcAft>
              <a:buClr>
                <a:srgbClr val="005293"/>
              </a:buClr>
            </a:pPr>
            <a:r>
              <a:rPr lang="en-US" dirty="0">
                <a:solidFill>
                  <a:schemeClr val="tx1"/>
                </a:solidFill>
              </a:rPr>
              <a:t>Build friendships through shared interests</a:t>
            </a:r>
          </a:p>
          <a:p>
            <a:pPr lvl="0">
              <a:spcAft>
                <a:spcPts val="1800"/>
              </a:spcAft>
              <a:buClr>
                <a:srgbClr val="005293"/>
              </a:buClr>
            </a:pPr>
            <a:r>
              <a:rPr lang="en-US" dirty="0" smtClean="0">
                <a:solidFill>
                  <a:schemeClr val="tx1"/>
                </a:solidFill>
              </a:rPr>
              <a:t>Unique </a:t>
            </a:r>
            <a:r>
              <a:rPr lang="en-US" dirty="0">
                <a:solidFill>
                  <a:schemeClr val="tx1"/>
                </a:solidFill>
              </a:rPr>
              <a:t>sense of humor</a:t>
            </a:r>
          </a:p>
          <a:p>
            <a:pPr lvl="0">
              <a:spcAft>
                <a:spcPts val="1800"/>
              </a:spcAft>
              <a:buClr>
                <a:srgbClr val="005293"/>
              </a:buClr>
            </a:pPr>
            <a:r>
              <a:rPr lang="en-US" dirty="0" smtClean="0">
                <a:solidFill>
                  <a:schemeClr val="tx1"/>
                </a:solidFill>
              </a:rPr>
              <a:t>Specialized </a:t>
            </a:r>
            <a:r>
              <a:rPr lang="en-US" dirty="0">
                <a:solidFill>
                  <a:schemeClr val="tx1"/>
                </a:solidFill>
              </a:rPr>
              <a:t>interests</a:t>
            </a:r>
          </a:p>
          <a:p>
            <a:pPr lvl="0">
              <a:spcAft>
                <a:spcPts val="1800"/>
              </a:spcAft>
              <a:buClr>
                <a:srgbClr val="005293"/>
              </a:buClr>
            </a:pPr>
            <a:r>
              <a:rPr lang="en-US" dirty="0">
                <a:solidFill>
                  <a:schemeClr val="tx1"/>
                </a:solidFill>
              </a:rPr>
              <a:t>Feel things deeply</a:t>
            </a:r>
          </a:p>
          <a:p>
            <a:pPr lvl="0">
              <a:spcAft>
                <a:spcPts val="1800"/>
              </a:spcAft>
              <a:buClr>
                <a:srgbClr val="005293"/>
              </a:buClr>
            </a:pPr>
            <a:r>
              <a:rPr lang="en-US" dirty="0">
                <a:solidFill>
                  <a:schemeClr val="tx1"/>
                </a:solidFill>
              </a:rPr>
              <a:t>Detail oriented</a:t>
            </a:r>
          </a:p>
          <a:p>
            <a:pPr>
              <a:buClr>
                <a:srgbClr val="3F9C35"/>
              </a:buClr>
            </a:pPr>
            <a:endParaRPr lang="en-US" dirty="0"/>
          </a:p>
        </p:txBody>
      </p:sp>
      <p:pic>
        <p:nvPicPr>
          <p:cNvPr id="6" name="Google Shape;236;p29" descr="Image result for Temple Grandin"/>
          <p:cNvPicPr preferRelativeResize="0"/>
          <p:nvPr/>
        </p:nvPicPr>
        <p:blipFill>
          <a:blip r:embed="rId2">
            <a:alphaModFix/>
          </a:blip>
          <a:stretch>
            <a:fillRect/>
          </a:stretch>
        </p:blipFill>
        <p:spPr>
          <a:xfrm>
            <a:off x="4545876" y="3256156"/>
            <a:ext cx="4140924" cy="2700147"/>
          </a:xfrm>
          <a:prstGeom prst="rect">
            <a:avLst/>
          </a:prstGeom>
          <a:noFill/>
          <a:ln>
            <a:noFill/>
          </a:ln>
        </p:spPr>
      </p:pic>
      <p:sp>
        <p:nvSpPr>
          <p:cNvPr id="7" name="TextBox 6"/>
          <p:cNvSpPr txBox="1"/>
          <p:nvPr/>
        </p:nvSpPr>
        <p:spPr>
          <a:xfrm>
            <a:off x="3166947" y="5967454"/>
            <a:ext cx="5657072" cy="707886"/>
          </a:xfrm>
          <a:prstGeom prst="rect">
            <a:avLst/>
          </a:prstGeom>
          <a:noFill/>
        </p:spPr>
        <p:txBody>
          <a:bodyPr wrap="square" rtlCol="0">
            <a:spAutoFit/>
          </a:bodyPr>
          <a:lstStyle/>
          <a:p>
            <a:pPr lvl="0" algn="r"/>
            <a:r>
              <a:rPr lang="en-US" sz="2000" b="1" dirty="0" smtClean="0">
                <a:solidFill>
                  <a:srgbClr val="005293"/>
                </a:solidFill>
                <a:latin typeface="Calibri" panose="020F0502020204030204" pitchFamily="34" charset="0"/>
                <a:cs typeface="Calibri" panose="020F0502020204030204" pitchFamily="34" charset="0"/>
              </a:rPr>
              <a:t>Temple Grandin - Professor of animal </a:t>
            </a:r>
            <a:r>
              <a:rPr lang="en-US" sz="2000" b="1" dirty="0">
                <a:solidFill>
                  <a:srgbClr val="005293"/>
                </a:solidFill>
                <a:latin typeface="Calibri" panose="020F0502020204030204" pitchFamily="34" charset="0"/>
                <a:cs typeface="Calibri" panose="020F0502020204030204" pitchFamily="34" charset="0"/>
              </a:rPr>
              <a:t>science </a:t>
            </a:r>
            <a:r>
              <a:rPr lang="en-US" sz="2000" b="1" dirty="0" smtClean="0">
                <a:solidFill>
                  <a:srgbClr val="005293"/>
                </a:solidFill>
                <a:latin typeface="Calibri" panose="020F0502020204030204" pitchFamily="34" charset="0"/>
                <a:cs typeface="Calibri" panose="020F0502020204030204" pitchFamily="34" charset="0"/>
              </a:rPr>
              <a:t>at Colorado State University, autism </a:t>
            </a:r>
            <a:r>
              <a:rPr lang="en-US" sz="2000" b="1" dirty="0">
                <a:solidFill>
                  <a:srgbClr val="005293"/>
                </a:solidFill>
                <a:latin typeface="Calibri" panose="020F0502020204030204" pitchFamily="34" charset="0"/>
                <a:cs typeface="Calibri" panose="020F0502020204030204" pitchFamily="34" charset="0"/>
              </a:rPr>
              <a:t>spokesperson</a:t>
            </a:r>
          </a:p>
        </p:txBody>
      </p:sp>
    </p:spTree>
    <p:extLst>
      <p:ext uri="{BB962C8B-B14F-4D97-AF65-F5344CB8AC3E}">
        <p14:creationId xmlns:p14="http://schemas.microsoft.com/office/powerpoint/2010/main" val="19843165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3"/>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3600" dirty="0" smtClean="0">
                <a:solidFill>
                  <a:srgbClr val="005293"/>
                </a:solidFill>
              </a:rPr>
              <a:t>Support for Students with Asperger’s</a:t>
            </a:r>
            <a:endParaRPr sz="3600" dirty="0">
              <a:solidFill>
                <a:srgbClr val="005293"/>
              </a:solidFill>
            </a:endParaRPr>
          </a:p>
        </p:txBody>
      </p:sp>
      <p:sp>
        <p:nvSpPr>
          <p:cNvPr id="267" name="Google Shape;267;p33"/>
          <p:cNvSpPr txBox="1">
            <a:spLocks noGrp="1"/>
          </p:cNvSpPr>
          <p:nvPr>
            <p:ph type="body" idx="1"/>
          </p:nvPr>
        </p:nvSpPr>
        <p:spPr>
          <a:xfrm>
            <a:off x="457200" y="1752600"/>
            <a:ext cx="8229600" cy="4851400"/>
          </a:xfrm>
          <a:prstGeom prst="rect">
            <a:avLst/>
          </a:prstGeom>
          <a:noFill/>
          <a:ln>
            <a:noFill/>
          </a:ln>
        </p:spPr>
        <p:txBody>
          <a:bodyPr spcFirstLastPara="1" wrap="square" lIns="91425" tIns="45700" rIns="91425" bIns="45700" anchor="t" anchorCtr="0">
            <a:noAutofit/>
          </a:bodyPr>
          <a:lstStyle/>
          <a:p>
            <a:pPr>
              <a:spcAft>
                <a:spcPts val="1800"/>
              </a:spcAft>
              <a:buClr>
                <a:srgbClr val="005293"/>
              </a:buClr>
            </a:pPr>
            <a:r>
              <a:rPr lang="en-US" dirty="0">
                <a:solidFill>
                  <a:schemeClr val="tx1"/>
                </a:solidFill>
              </a:rPr>
              <a:t>Additional ways to participate (discussion board, office visits)</a:t>
            </a:r>
          </a:p>
          <a:p>
            <a:pPr>
              <a:spcAft>
                <a:spcPts val="1800"/>
              </a:spcAft>
              <a:buClr>
                <a:srgbClr val="005293"/>
              </a:buClr>
            </a:pPr>
            <a:r>
              <a:rPr lang="en-US" dirty="0" smtClean="0">
                <a:solidFill>
                  <a:schemeClr val="tx1"/>
                </a:solidFill>
              </a:rPr>
              <a:t>Step-by-step </a:t>
            </a:r>
            <a:r>
              <a:rPr lang="en-US" dirty="0">
                <a:solidFill>
                  <a:schemeClr val="tx1"/>
                </a:solidFill>
              </a:rPr>
              <a:t>assignments to strengthen </a:t>
            </a:r>
            <a:r>
              <a:rPr lang="en-US" dirty="0" smtClean="0">
                <a:solidFill>
                  <a:schemeClr val="tx1"/>
                </a:solidFill>
              </a:rPr>
              <a:t>executive functioning</a:t>
            </a:r>
          </a:p>
          <a:p>
            <a:pPr>
              <a:spcAft>
                <a:spcPts val="1800"/>
              </a:spcAft>
              <a:buClr>
                <a:srgbClr val="005293"/>
              </a:buClr>
            </a:pPr>
            <a:r>
              <a:rPr lang="en-US" dirty="0">
                <a:solidFill>
                  <a:schemeClr val="tx1"/>
                </a:solidFill>
              </a:rPr>
              <a:t>Quiet testing environment, headphones, lighting</a:t>
            </a:r>
          </a:p>
          <a:p>
            <a:pPr>
              <a:spcAft>
                <a:spcPts val="1800"/>
              </a:spcAft>
              <a:buClr>
                <a:srgbClr val="005293"/>
              </a:buClr>
            </a:pPr>
            <a:r>
              <a:rPr lang="en-US" dirty="0" smtClean="0">
                <a:solidFill>
                  <a:schemeClr val="tx1"/>
                </a:solidFill>
              </a:rPr>
              <a:t>Predictable </a:t>
            </a:r>
            <a:r>
              <a:rPr lang="en-US" dirty="0">
                <a:solidFill>
                  <a:schemeClr val="tx1"/>
                </a:solidFill>
              </a:rPr>
              <a:t>class </a:t>
            </a:r>
            <a:r>
              <a:rPr lang="en-US" dirty="0" smtClean="0">
                <a:solidFill>
                  <a:schemeClr val="tx1"/>
                </a:solidFill>
              </a:rPr>
              <a:t>routine</a:t>
            </a:r>
            <a:endParaRPr lang="en-US" dirty="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3"/>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3500"/>
              <a:buFont typeface="Calibri"/>
              <a:buNone/>
            </a:pPr>
            <a:r>
              <a:rPr lang="en-US" sz="3600" dirty="0" smtClean="0">
                <a:solidFill>
                  <a:srgbClr val="005293"/>
                </a:solidFill>
              </a:rPr>
              <a:t>More Support</a:t>
            </a:r>
            <a:endParaRPr sz="3600" dirty="0">
              <a:solidFill>
                <a:srgbClr val="005293"/>
              </a:solidFill>
            </a:endParaRPr>
          </a:p>
        </p:txBody>
      </p:sp>
      <p:sp>
        <p:nvSpPr>
          <p:cNvPr id="267" name="Google Shape;267;p33"/>
          <p:cNvSpPr txBox="1">
            <a:spLocks noGrp="1"/>
          </p:cNvSpPr>
          <p:nvPr>
            <p:ph type="body" idx="1"/>
          </p:nvPr>
        </p:nvSpPr>
        <p:spPr>
          <a:xfrm>
            <a:off x="457200" y="1752600"/>
            <a:ext cx="8229600" cy="4033837"/>
          </a:xfrm>
          <a:prstGeom prst="rect">
            <a:avLst/>
          </a:prstGeom>
          <a:noFill/>
          <a:ln>
            <a:noFill/>
          </a:ln>
        </p:spPr>
        <p:txBody>
          <a:bodyPr spcFirstLastPara="1" wrap="square" lIns="91425" tIns="45700" rIns="91425" bIns="45700" anchor="t" anchorCtr="0">
            <a:noAutofit/>
          </a:bodyPr>
          <a:lstStyle/>
          <a:p>
            <a:pPr>
              <a:spcAft>
                <a:spcPts val="1800"/>
              </a:spcAft>
              <a:buClr>
                <a:srgbClr val="005293"/>
              </a:buClr>
            </a:pPr>
            <a:r>
              <a:rPr lang="en-US" dirty="0" smtClean="0">
                <a:solidFill>
                  <a:schemeClr val="tx1"/>
                </a:solidFill>
              </a:rPr>
              <a:t>Provide </a:t>
            </a:r>
            <a:r>
              <a:rPr lang="en-US" dirty="0">
                <a:solidFill>
                  <a:schemeClr val="tx1"/>
                </a:solidFill>
              </a:rPr>
              <a:t>explicit instructions and printed notes.</a:t>
            </a:r>
          </a:p>
          <a:p>
            <a:pPr>
              <a:spcAft>
                <a:spcPts val="1800"/>
              </a:spcAft>
              <a:buClr>
                <a:srgbClr val="005293"/>
              </a:buClr>
            </a:pPr>
            <a:r>
              <a:rPr lang="en-US" dirty="0">
                <a:solidFill>
                  <a:schemeClr val="tx1"/>
                </a:solidFill>
              </a:rPr>
              <a:t>Do not force eye contact, as many experience it as painful.</a:t>
            </a:r>
          </a:p>
          <a:p>
            <a:pPr>
              <a:spcAft>
                <a:spcPts val="1800"/>
              </a:spcAft>
              <a:buClr>
                <a:srgbClr val="005293"/>
              </a:buClr>
            </a:pPr>
            <a:r>
              <a:rPr lang="en-US" dirty="0" smtClean="0">
                <a:solidFill>
                  <a:schemeClr val="tx1"/>
                </a:solidFill>
              </a:rPr>
              <a:t>Allow use of laptop in classroom.</a:t>
            </a:r>
          </a:p>
          <a:p>
            <a:pPr>
              <a:spcAft>
                <a:spcPts val="1800"/>
              </a:spcAft>
              <a:buClr>
                <a:srgbClr val="005293"/>
              </a:buClr>
            </a:pPr>
            <a:r>
              <a:rPr lang="en-US" dirty="0" smtClean="0">
                <a:solidFill>
                  <a:schemeClr val="tx1"/>
                </a:solidFill>
              </a:rPr>
              <a:t>Allow student to leave class when overwhelmed.</a:t>
            </a:r>
          </a:p>
          <a:p>
            <a:pPr>
              <a:spcAft>
                <a:spcPts val="1800"/>
              </a:spcAft>
              <a:buClr>
                <a:srgbClr val="005293"/>
              </a:buClr>
            </a:pPr>
            <a:r>
              <a:rPr lang="en-US" dirty="0" smtClean="0">
                <a:solidFill>
                  <a:schemeClr val="tx1"/>
                </a:solidFill>
              </a:rPr>
              <a:t>Advisors: Start with </a:t>
            </a:r>
            <a:r>
              <a:rPr lang="en-US" dirty="0">
                <a:solidFill>
                  <a:schemeClr val="tx1"/>
                </a:solidFill>
              </a:rPr>
              <a:t>fewer classes, smaller </a:t>
            </a:r>
            <a:r>
              <a:rPr lang="en-US" dirty="0" smtClean="0">
                <a:solidFill>
                  <a:schemeClr val="tx1"/>
                </a:solidFill>
              </a:rPr>
              <a:t>classes. </a:t>
            </a:r>
          </a:p>
          <a:p>
            <a:pPr lvl="0">
              <a:spcAft>
                <a:spcPts val="1800"/>
              </a:spcAft>
            </a:pPr>
            <a:endParaRPr lang="en-US" dirty="0"/>
          </a:p>
          <a:p>
            <a:pPr>
              <a:lnSpc>
                <a:spcPct val="150000"/>
              </a:lnSpc>
            </a:pPr>
            <a:endParaRPr lang="en-US" sz="2000" dirty="0"/>
          </a:p>
          <a:p>
            <a:pPr marL="114300" lvl="0" indent="0" algn="l" rtl="0">
              <a:lnSpc>
                <a:spcPct val="150000"/>
              </a:lnSpc>
              <a:spcBef>
                <a:spcPts val="0"/>
              </a:spcBef>
              <a:spcAft>
                <a:spcPts val="0"/>
              </a:spcAft>
              <a:buSzPts val="1860"/>
              <a:buNone/>
            </a:pPr>
            <a:endParaRPr sz="2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
        <p:nvSpPr>
          <p:cNvPr id="5" name="Rectangle 4"/>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See the source image"/>
          <p:cNvPicPr/>
          <p:nvPr/>
        </p:nvPicPr>
        <p:blipFill>
          <a:blip r:embed="rId2">
            <a:extLst>
              <a:ext uri="{28A0092B-C50C-407E-A947-70E740481C1C}">
                <a14:useLocalDpi xmlns:a14="http://schemas.microsoft.com/office/drawing/2010/main" val="0"/>
              </a:ext>
            </a:extLst>
          </a:blip>
          <a:srcRect/>
          <a:stretch>
            <a:fillRect/>
          </a:stretch>
        </p:blipFill>
        <p:spPr bwMode="auto">
          <a:xfrm>
            <a:off x="-15536" y="1277816"/>
            <a:ext cx="9144000" cy="4302369"/>
          </a:xfrm>
          <a:prstGeom prst="rect">
            <a:avLst/>
          </a:prstGeom>
          <a:noFill/>
          <a:ln>
            <a:noFill/>
          </a:ln>
        </p:spPr>
      </p:pic>
    </p:spTree>
    <p:extLst>
      <p:ext uri="{BB962C8B-B14F-4D97-AF65-F5344CB8AC3E}">
        <p14:creationId xmlns:p14="http://schemas.microsoft.com/office/powerpoint/2010/main" val="412350620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
        <p:nvSpPr>
          <p:cNvPr id="4" name="Rectangle 3"/>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86000" y="2514600"/>
            <a:ext cx="6858000" cy="1323439"/>
          </a:xfrm>
          <a:prstGeom prst="rect">
            <a:avLst/>
          </a:prstGeom>
          <a:noFill/>
        </p:spPr>
        <p:txBody>
          <a:bodyPr wrap="square" rtlCol="0">
            <a:spAutoFit/>
          </a:bodyPr>
          <a:lstStyle/>
          <a:p>
            <a:pPr algn="ctr">
              <a:spcAft>
                <a:spcPts val="1800"/>
              </a:spcAft>
            </a:pPr>
            <a:r>
              <a:rPr lang="en-US" sz="4000" dirty="0" smtClean="0">
                <a:solidFill>
                  <a:srgbClr val="005293"/>
                </a:solidFill>
              </a:rPr>
              <a:t>What did I discover,</a:t>
            </a:r>
            <a:br>
              <a:rPr lang="en-US" sz="4000" dirty="0" smtClean="0">
                <a:solidFill>
                  <a:srgbClr val="005293"/>
                </a:solidFill>
              </a:rPr>
            </a:br>
            <a:r>
              <a:rPr lang="en-US" sz="4000" dirty="0" smtClean="0">
                <a:solidFill>
                  <a:srgbClr val="005293"/>
                </a:solidFill>
              </a:rPr>
              <a:t>and why is it meaningful?</a:t>
            </a:r>
            <a:endParaRPr lang="en-US" sz="4000" dirty="0">
              <a:solidFill>
                <a:srgbClr val="005293"/>
              </a:solidFill>
            </a:endParaRPr>
          </a:p>
        </p:txBody>
      </p:sp>
      <p:sp>
        <p:nvSpPr>
          <p:cNvPr id="6" name="Rectangle 5"/>
          <p:cNvSpPr/>
          <p:nvPr/>
        </p:nvSpPr>
        <p:spPr>
          <a:xfrm>
            <a:off x="0" y="0"/>
            <a:ext cx="2286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36210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6" name="Google Shape;286;p36"/>
          <p:cNvSpPr txBox="1">
            <a:spLocks noGrp="1"/>
          </p:cNvSpPr>
          <p:nvPr>
            <p:ph type="body" idx="1"/>
          </p:nvPr>
        </p:nvSpPr>
        <p:spPr>
          <a:xfrm>
            <a:off x="457200" y="1755648"/>
            <a:ext cx="8229600" cy="4210437"/>
          </a:xfrm>
          <a:prstGeom prst="rect">
            <a:avLst/>
          </a:prstGeom>
        </p:spPr>
        <p:txBody>
          <a:bodyPr spcFirstLastPara="1" wrap="square" lIns="91425" tIns="45700" rIns="91425" bIns="45700" anchor="t" anchorCtr="0">
            <a:noAutofit/>
          </a:bodyPr>
          <a:lstStyle/>
          <a:p>
            <a:pPr>
              <a:spcAft>
                <a:spcPts val="1800"/>
              </a:spcAft>
            </a:pPr>
            <a:r>
              <a:rPr lang="en-US" dirty="0" smtClean="0"/>
              <a:t>The </a:t>
            </a:r>
            <a:r>
              <a:rPr lang="en-US" dirty="0"/>
              <a:t>findings confirmed and </a:t>
            </a:r>
            <a:r>
              <a:rPr lang="en-US" i="1" dirty="0"/>
              <a:t>expanded </a:t>
            </a:r>
            <a:r>
              <a:rPr lang="en-US" dirty="0"/>
              <a:t>my understandings of these topics, including the fact that each person will experience their condition in a unique and subjective way. This is important because it speaks to the complexity of such conditions</a:t>
            </a:r>
            <a:r>
              <a:rPr lang="en-US" dirty="0" smtClean="0"/>
              <a:t>.</a:t>
            </a:r>
          </a:p>
          <a:p>
            <a:pPr>
              <a:spcAft>
                <a:spcPts val="1800"/>
              </a:spcAft>
            </a:pPr>
            <a:r>
              <a:rPr lang="en-US" dirty="0" smtClean="0"/>
              <a:t>The </a:t>
            </a:r>
            <a:r>
              <a:rPr lang="en-US" dirty="0"/>
              <a:t>ongoing increase of prevalence for all neurodiverse conditions is surprising </a:t>
            </a:r>
            <a:r>
              <a:rPr lang="en-US" dirty="0" smtClean="0"/>
              <a:t>information, </a:t>
            </a:r>
            <a:r>
              <a:rPr lang="en-US" dirty="0"/>
              <a:t>and it reiterates the importance of taking action now</a:t>
            </a:r>
            <a:r>
              <a:rPr lang="en-US" dirty="0" smtClean="0"/>
              <a:t>.</a:t>
            </a:r>
            <a:endParaRPr lang="en-US" dirty="0"/>
          </a:p>
        </p:txBody>
      </p:sp>
      <p:sp>
        <p:nvSpPr>
          <p:cNvPr id="2" name="Title 1"/>
          <p:cNvSpPr>
            <a:spLocks noGrp="1"/>
          </p:cNvSpPr>
          <p:nvPr>
            <p:ph type="title"/>
          </p:nvPr>
        </p:nvSpPr>
        <p:spPr/>
        <p:txBody>
          <a:bodyPr/>
          <a:lstStyle/>
          <a:p>
            <a:endParaRPr lang="en-US" dirty="0"/>
          </a:p>
        </p:txBody>
      </p:sp>
      <p:sp>
        <p:nvSpPr>
          <p:cNvPr id="5" name="Google Shape;292;p37"/>
          <p:cNvSpPr txBox="1">
            <a:spLocks/>
          </p:cNvSpPr>
          <p:nvPr/>
        </p:nvSpPr>
        <p:spPr>
          <a:xfrm>
            <a:off x="429768" y="411480"/>
            <a:ext cx="8260672" cy="1039427"/>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6B7C72"/>
              </a:buClr>
              <a:buSzPts val="1800"/>
              <a:buFont typeface="Calibri"/>
              <a:buNone/>
              <a:defRPr sz="3500" b="0" i="0" u="none" strike="noStrike" cap="none">
                <a:solidFill>
                  <a:srgbClr val="6B7C7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200" dirty="0" smtClean="0">
                <a:solidFill>
                  <a:srgbClr val="005293"/>
                </a:solidFill>
              </a:rPr>
              <a:t>What did I discover,</a:t>
            </a:r>
            <a:br>
              <a:rPr lang="en-US" sz="3200" dirty="0" smtClean="0">
                <a:solidFill>
                  <a:srgbClr val="005293"/>
                </a:solidFill>
              </a:rPr>
            </a:br>
            <a:r>
              <a:rPr lang="en-US" sz="3200" dirty="0" smtClean="0">
                <a:solidFill>
                  <a:srgbClr val="005293"/>
                </a:solidFill>
              </a:rPr>
              <a:t>and why is it meaningful?</a:t>
            </a:r>
            <a:endParaRPr lang="en-US" sz="3200" dirty="0">
              <a:solidFill>
                <a:srgbClr val="005293"/>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a:spcAft>
                <a:spcPts val="1200"/>
              </a:spcAft>
            </a:pPr>
            <a:r>
              <a:rPr lang="en-US" sz="2800" dirty="0"/>
              <a:t>As I moved from comparison of rural community colleges to 4-year universities (United States, United Kingdom, Australia</a:t>
            </a:r>
            <a:r>
              <a:rPr lang="en-US" sz="2800" dirty="0" smtClean="0"/>
              <a:t>),</a:t>
            </a:r>
          </a:p>
          <a:p>
            <a:pPr marL="1028700" lvl="2" indent="0">
              <a:spcAft>
                <a:spcPts val="1800"/>
              </a:spcAft>
              <a:buNone/>
            </a:pPr>
            <a:r>
              <a:rPr lang="en-US" sz="3200" dirty="0" smtClean="0">
                <a:solidFill>
                  <a:srgbClr val="005293"/>
                </a:solidFill>
              </a:rPr>
              <a:t>I </a:t>
            </a:r>
            <a:r>
              <a:rPr lang="en-US" sz="3200" dirty="0">
                <a:solidFill>
                  <a:srgbClr val="005293"/>
                </a:solidFill>
              </a:rPr>
              <a:t>found that many best practices used to serve the neurodiverse population could be adjusted and implemented within rural community college settings at little to no financial expense</a:t>
            </a:r>
            <a:r>
              <a:rPr lang="en-US" sz="3200" dirty="0" smtClean="0"/>
              <a:t>.</a:t>
            </a:r>
          </a:p>
          <a:p>
            <a:endParaRPr lang="en-US" dirty="0"/>
          </a:p>
        </p:txBody>
      </p:sp>
      <p:sp>
        <p:nvSpPr>
          <p:cNvPr id="4" name="Google Shape;292;p37"/>
          <p:cNvSpPr txBox="1">
            <a:spLocks noGrp="1"/>
          </p:cNvSpPr>
          <p:nvPr>
            <p:ph type="title"/>
          </p:nvPr>
        </p:nvSpPr>
        <p:spPr>
          <a:xfrm>
            <a:off x="426128" y="408372"/>
            <a:ext cx="8260672" cy="1039427"/>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smtClean="0">
                <a:solidFill>
                  <a:srgbClr val="005293"/>
                </a:solidFill>
              </a:rPr>
              <a:t>Discovery, Cont.</a:t>
            </a:r>
            <a:endParaRPr sz="4000" dirty="0">
              <a:solidFill>
                <a:srgbClr val="005293"/>
              </a:solidFill>
            </a:endParaRPr>
          </a:p>
        </p:txBody>
      </p:sp>
    </p:spTree>
    <p:extLst>
      <p:ext uri="{BB962C8B-B14F-4D97-AF65-F5344CB8AC3E}">
        <p14:creationId xmlns:p14="http://schemas.microsoft.com/office/powerpoint/2010/main" val="277614973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pPr>
              <a:spcAft>
                <a:spcPts val="1800"/>
              </a:spcAft>
            </a:pPr>
            <a:r>
              <a:rPr lang="en-US" sz="2800" dirty="0"/>
              <a:t>In order to achieve this, a significant community investment of time and support is required. The rural community college is the home-base for our friends and families, neighbors and fellow learners. We are all stakeholders in the success of one another.</a:t>
            </a:r>
          </a:p>
          <a:p>
            <a:pPr>
              <a:spcAft>
                <a:spcPts val="1200"/>
              </a:spcAft>
            </a:pPr>
            <a:r>
              <a:rPr lang="en-US" sz="2800" dirty="0"/>
              <a:t>The first steps, then, are to present information, start conversations, and </a:t>
            </a:r>
            <a:r>
              <a:rPr lang="en-US" sz="2800" dirty="0" smtClean="0"/>
              <a:t>brainstorm </a:t>
            </a:r>
            <a:r>
              <a:rPr lang="en-US" sz="2800" dirty="0"/>
              <a:t>possible solutions to some of our service needs.</a:t>
            </a:r>
          </a:p>
          <a:p>
            <a:endParaRPr lang="en-US" dirty="0"/>
          </a:p>
        </p:txBody>
      </p:sp>
      <p:sp>
        <p:nvSpPr>
          <p:cNvPr id="4" name="Google Shape;292;p37"/>
          <p:cNvSpPr txBox="1">
            <a:spLocks noGrp="1"/>
          </p:cNvSpPr>
          <p:nvPr>
            <p:ph type="title"/>
          </p:nvPr>
        </p:nvSpPr>
        <p:spPr>
          <a:xfrm>
            <a:off x="426128" y="408372"/>
            <a:ext cx="8260672" cy="1039427"/>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smtClean="0">
                <a:solidFill>
                  <a:srgbClr val="005293"/>
                </a:solidFill>
              </a:rPr>
              <a:t>Discovery, Cont.</a:t>
            </a:r>
            <a:endParaRPr sz="4000" dirty="0">
              <a:solidFill>
                <a:srgbClr val="005293"/>
              </a:solidFill>
            </a:endParaRPr>
          </a:p>
        </p:txBody>
      </p:sp>
    </p:spTree>
    <p:extLst>
      <p:ext uri="{BB962C8B-B14F-4D97-AF65-F5344CB8AC3E}">
        <p14:creationId xmlns:p14="http://schemas.microsoft.com/office/powerpoint/2010/main" val="496134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sp>
        <p:nvSpPr>
          <p:cNvPr id="4" name="Rectangle 3"/>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5" name="TextBox 4"/>
          <p:cNvSpPr txBox="1"/>
          <p:nvPr/>
        </p:nvSpPr>
        <p:spPr>
          <a:xfrm>
            <a:off x="2286000" y="2514600"/>
            <a:ext cx="6858001"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600"/>
              </a:spcAft>
              <a:buClr>
                <a:srgbClr val="000000"/>
              </a:buClr>
              <a:buSzTx/>
              <a:buFont typeface="Arial"/>
              <a:buNone/>
              <a:tabLst/>
              <a:defRPr/>
            </a:pPr>
            <a:r>
              <a:rPr kumimoji="0" lang="en-US" sz="4400" b="0" i="0" u="none" strike="noStrike" kern="0" cap="none" spc="0" normalizeH="0" baseline="0" noProof="0" dirty="0">
                <a:ln>
                  <a:noFill/>
                </a:ln>
                <a:solidFill>
                  <a:srgbClr val="005293"/>
                </a:solidFill>
                <a:effectLst/>
                <a:uLnTx/>
                <a:uFillTx/>
                <a:latin typeface="Calibri" panose="020F0502020204030204" pitchFamily="34" charset="0"/>
                <a:cs typeface="Calibri" panose="020F0502020204030204" pitchFamily="34" charset="0"/>
                <a:sym typeface="Arial"/>
              </a:rPr>
              <a:t>What did </a:t>
            </a:r>
            <a:r>
              <a:rPr kumimoji="0" lang="en-US" sz="4400" b="0" i="0" u="none" strike="noStrike" kern="0" cap="none" spc="0" normalizeH="0" baseline="0" noProof="0" dirty="0" smtClean="0">
                <a:ln>
                  <a:noFill/>
                </a:ln>
                <a:solidFill>
                  <a:srgbClr val="005293"/>
                </a:solidFill>
                <a:effectLst/>
                <a:uLnTx/>
                <a:uFillTx/>
                <a:latin typeface="Calibri" panose="020F0502020204030204" pitchFamily="34" charset="0"/>
                <a:cs typeface="Calibri" panose="020F0502020204030204" pitchFamily="34" charset="0"/>
                <a:sym typeface="Arial"/>
              </a:rPr>
              <a:t>I expect to find,</a:t>
            </a:r>
            <a:br>
              <a:rPr kumimoji="0" lang="en-US" sz="4400" b="0" i="0" u="none" strike="noStrike" kern="0" cap="none" spc="0" normalizeH="0" baseline="0" noProof="0" dirty="0" smtClean="0">
                <a:ln>
                  <a:noFill/>
                </a:ln>
                <a:solidFill>
                  <a:srgbClr val="005293"/>
                </a:solidFill>
                <a:effectLst/>
                <a:uLnTx/>
                <a:uFillTx/>
                <a:latin typeface="Calibri" panose="020F0502020204030204" pitchFamily="34" charset="0"/>
                <a:cs typeface="Calibri" panose="020F0502020204030204" pitchFamily="34" charset="0"/>
                <a:sym typeface="Arial"/>
              </a:rPr>
            </a:br>
            <a:r>
              <a:rPr kumimoji="0" lang="en-US" sz="4400" b="0" i="0" u="none" strike="noStrike" kern="0" cap="none" spc="0" normalizeH="0" baseline="0" noProof="0" dirty="0" smtClean="0">
                <a:ln>
                  <a:noFill/>
                </a:ln>
                <a:solidFill>
                  <a:srgbClr val="005293"/>
                </a:solidFill>
                <a:effectLst/>
                <a:uLnTx/>
                <a:uFillTx/>
                <a:latin typeface="Calibri" panose="020F0502020204030204" pitchFamily="34" charset="0"/>
                <a:cs typeface="Calibri" panose="020F0502020204030204" pitchFamily="34" charset="0"/>
                <a:sym typeface="Arial"/>
              </a:rPr>
              <a:t>and why?</a:t>
            </a:r>
            <a:endParaRPr kumimoji="0" lang="en-US" sz="44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6" name="Rectangle 5"/>
          <p:cNvSpPr/>
          <p:nvPr/>
        </p:nvSpPr>
        <p:spPr>
          <a:xfrm>
            <a:off x="0" y="0"/>
            <a:ext cx="2286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Tree>
    <p:extLst>
      <p:ext uri="{BB962C8B-B14F-4D97-AF65-F5344CB8AC3E}">
        <p14:creationId xmlns:p14="http://schemas.microsoft.com/office/powerpoint/2010/main" val="14741721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7"/>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smtClean="0">
                <a:solidFill>
                  <a:srgbClr val="005293"/>
                </a:solidFill>
              </a:rPr>
              <a:t>What Next?</a:t>
            </a:r>
            <a:endParaRPr sz="4000" dirty="0">
              <a:solidFill>
                <a:srgbClr val="005293"/>
              </a:solidFill>
            </a:endParaRPr>
          </a:p>
        </p:txBody>
      </p:sp>
      <p:sp>
        <p:nvSpPr>
          <p:cNvPr id="293" name="Google Shape;293;p37"/>
          <p:cNvSpPr txBox="1">
            <a:spLocks noGrp="1"/>
          </p:cNvSpPr>
          <p:nvPr>
            <p:ph type="body" idx="1"/>
          </p:nvPr>
        </p:nvSpPr>
        <p:spPr>
          <a:xfrm>
            <a:off x="457200" y="1752600"/>
            <a:ext cx="7928517" cy="4887351"/>
          </a:xfrm>
          <a:prstGeom prst="rect">
            <a:avLst/>
          </a:prstGeom>
        </p:spPr>
        <p:txBody>
          <a:bodyPr spcFirstLastPara="1" wrap="square" lIns="91425" tIns="45700" rIns="91425" bIns="45700" anchor="t" anchorCtr="0">
            <a:noAutofit/>
          </a:bodyPr>
          <a:lstStyle/>
          <a:p>
            <a:pPr marL="118872" indent="0">
              <a:spcBef>
                <a:spcPts val="0"/>
              </a:spcBef>
              <a:spcAft>
                <a:spcPts val="1200"/>
              </a:spcAft>
              <a:buNone/>
            </a:pPr>
            <a:r>
              <a:rPr lang="en-US" sz="3600" dirty="0" smtClean="0">
                <a:solidFill>
                  <a:srgbClr val="005293"/>
                </a:solidFill>
              </a:rPr>
              <a:t>How do we provide the best learning experiences for neurodiverse students</a:t>
            </a:r>
            <a:br>
              <a:rPr lang="en-US" sz="3600" dirty="0" smtClean="0">
                <a:solidFill>
                  <a:srgbClr val="005293"/>
                </a:solidFill>
              </a:rPr>
            </a:br>
            <a:r>
              <a:rPr lang="en-US" sz="3600" dirty="0" smtClean="0">
                <a:solidFill>
                  <a:srgbClr val="005293"/>
                </a:solidFill>
              </a:rPr>
              <a:t>without special funding?</a:t>
            </a:r>
            <a:endParaRPr lang="en-US" sz="2800" dirty="0" smtClean="0">
              <a:solidFill>
                <a:srgbClr val="002060"/>
              </a:solidFill>
            </a:endParaRPr>
          </a:p>
          <a:p>
            <a:pPr marL="0" lvl="0" indent="0" algn="l" rtl="0">
              <a:spcBef>
                <a:spcPts val="360"/>
              </a:spcBef>
              <a:spcAft>
                <a:spcPts val="0"/>
              </a:spcAft>
              <a:buNone/>
            </a:pPr>
            <a:endParaRPr lang="en-US" sz="2800" dirty="0" smtClean="0">
              <a:solidFill>
                <a:srgbClr val="002060"/>
              </a:solidFill>
            </a:endParaRPr>
          </a:p>
          <a:p>
            <a:pPr marL="0" lvl="0" indent="0" algn="l" rtl="0">
              <a:spcBef>
                <a:spcPts val="360"/>
              </a:spcBef>
              <a:spcAft>
                <a:spcPts val="0"/>
              </a:spcAft>
              <a:buNone/>
            </a:pPr>
            <a:endParaRPr lang="en-US" dirty="0">
              <a:solidFill>
                <a:srgbClr val="002060"/>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To </a:t>
            </a:r>
            <a:r>
              <a:rPr lang="en-US" sz="4000" dirty="0">
                <a:solidFill>
                  <a:srgbClr val="005293"/>
                </a:solidFill>
              </a:rPr>
              <a:t>be creative and willing to </a:t>
            </a:r>
            <a:r>
              <a:rPr lang="en-US" sz="4000" dirty="0" smtClean="0">
                <a:solidFill>
                  <a:srgbClr val="005293"/>
                </a:solidFill>
              </a:rPr>
              <a:t>help</a:t>
            </a:r>
            <a:endParaRPr lang="en-US" sz="4000" dirty="0"/>
          </a:p>
        </p:txBody>
      </p:sp>
      <p:sp>
        <p:nvSpPr>
          <p:cNvPr id="3" name="Text Placeholder 2"/>
          <p:cNvSpPr>
            <a:spLocks noGrp="1"/>
          </p:cNvSpPr>
          <p:nvPr>
            <p:ph type="body" idx="1"/>
          </p:nvPr>
        </p:nvSpPr>
        <p:spPr>
          <a:xfrm>
            <a:off x="457200" y="1755648"/>
            <a:ext cx="8229600" cy="4373563"/>
          </a:xfrm>
        </p:spPr>
        <p:txBody>
          <a:bodyPr/>
          <a:lstStyle/>
          <a:p>
            <a:pPr indent="-347472">
              <a:spcBef>
                <a:spcPts val="1200"/>
              </a:spcBef>
              <a:spcAft>
                <a:spcPts val="1800"/>
              </a:spcAft>
              <a:buNone/>
            </a:pPr>
            <a:r>
              <a:rPr lang="en-US" dirty="0">
                <a:solidFill>
                  <a:srgbClr val="005293"/>
                </a:solidFill>
              </a:rPr>
              <a:t>	</a:t>
            </a:r>
            <a:r>
              <a:rPr lang="en-US" sz="2800" dirty="0" smtClean="0">
                <a:solidFill>
                  <a:schemeClr val="tx1"/>
                </a:solidFill>
              </a:rPr>
              <a:t>…requires </a:t>
            </a:r>
            <a:r>
              <a:rPr lang="en-US" sz="2800" dirty="0">
                <a:solidFill>
                  <a:schemeClr val="tx1"/>
                </a:solidFill>
              </a:rPr>
              <a:t>a united effort and commitment </a:t>
            </a:r>
            <a:r>
              <a:rPr lang="en-US" sz="2800" dirty="0" smtClean="0">
                <a:solidFill>
                  <a:schemeClr val="tx1"/>
                </a:solidFill>
              </a:rPr>
              <a:t>from</a:t>
            </a:r>
            <a:endParaRPr lang="en-US" sz="2800" dirty="0">
              <a:solidFill>
                <a:schemeClr val="tx1"/>
              </a:solidFill>
            </a:endParaRPr>
          </a:p>
          <a:p>
            <a:pPr marL="0" lvl="0" indent="0" algn="ctr">
              <a:spcBef>
                <a:spcPts val="0"/>
              </a:spcBef>
              <a:buNone/>
            </a:pPr>
            <a:r>
              <a:rPr lang="en-US" sz="3600" dirty="0">
                <a:solidFill>
                  <a:srgbClr val="005293"/>
                </a:solidFill>
              </a:rPr>
              <a:t>Community</a:t>
            </a:r>
          </a:p>
          <a:p>
            <a:pPr marL="0" lvl="0" indent="0" algn="ctr">
              <a:spcBef>
                <a:spcPts val="0"/>
              </a:spcBef>
              <a:buNone/>
            </a:pPr>
            <a:r>
              <a:rPr lang="en-US" sz="3600" dirty="0">
                <a:solidFill>
                  <a:srgbClr val="005293"/>
                </a:solidFill>
              </a:rPr>
              <a:t>Local businesses</a:t>
            </a:r>
          </a:p>
          <a:p>
            <a:pPr marL="0" lvl="0" indent="0" algn="ctr">
              <a:spcBef>
                <a:spcPts val="0"/>
              </a:spcBef>
              <a:buNone/>
            </a:pPr>
            <a:r>
              <a:rPr lang="en-US" sz="3600" dirty="0">
                <a:solidFill>
                  <a:srgbClr val="005293"/>
                </a:solidFill>
              </a:rPr>
              <a:t>Administration</a:t>
            </a:r>
          </a:p>
          <a:p>
            <a:pPr marL="0" lvl="0" indent="0" algn="ctr">
              <a:spcBef>
                <a:spcPts val="0"/>
              </a:spcBef>
              <a:buNone/>
            </a:pPr>
            <a:r>
              <a:rPr lang="en-US" sz="3600" dirty="0">
                <a:solidFill>
                  <a:srgbClr val="005293"/>
                </a:solidFill>
              </a:rPr>
              <a:t>Faculty</a:t>
            </a:r>
          </a:p>
          <a:p>
            <a:pPr marL="0" lvl="0" indent="0" algn="ctr">
              <a:spcBef>
                <a:spcPts val="0"/>
              </a:spcBef>
              <a:buNone/>
            </a:pPr>
            <a:r>
              <a:rPr lang="en-US" sz="3600" dirty="0">
                <a:solidFill>
                  <a:srgbClr val="005293"/>
                </a:solidFill>
              </a:rPr>
              <a:t>Student body</a:t>
            </a:r>
          </a:p>
          <a:p>
            <a:pPr marL="0" lvl="0" indent="0" algn="ctr">
              <a:spcBef>
                <a:spcPts val="0"/>
              </a:spcBef>
              <a:buNone/>
            </a:pPr>
            <a:r>
              <a:rPr lang="en-US" sz="3600" dirty="0">
                <a:solidFill>
                  <a:srgbClr val="005293"/>
                </a:solidFill>
              </a:rPr>
              <a:t>Neurodiverse students</a:t>
            </a:r>
          </a:p>
        </p:txBody>
      </p:sp>
    </p:spTree>
    <p:extLst>
      <p:ext uri="{BB962C8B-B14F-4D97-AF65-F5344CB8AC3E}">
        <p14:creationId xmlns:p14="http://schemas.microsoft.com/office/powerpoint/2010/main" val="16022915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5"/>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lvl="0">
              <a:buSzPts val="3500"/>
            </a:pPr>
            <a:r>
              <a:rPr lang="en-US" sz="4000" dirty="0">
                <a:solidFill>
                  <a:srgbClr val="005293"/>
                </a:solidFill>
              </a:rPr>
              <a:t>Brainstorming  </a:t>
            </a:r>
            <a:r>
              <a:rPr lang="en-US" sz="4000" dirty="0" smtClean="0">
                <a:solidFill>
                  <a:srgbClr val="005293"/>
                </a:solidFill>
              </a:rPr>
              <a:t>&amp; Sharing Ideas</a:t>
            </a:r>
            <a:endParaRPr sz="4000" dirty="0">
              <a:solidFill>
                <a:srgbClr val="005293"/>
              </a:solidFill>
            </a:endParaRPr>
          </a:p>
        </p:txBody>
      </p:sp>
      <p:sp>
        <p:nvSpPr>
          <p:cNvPr id="279" name="Google Shape;279;p35"/>
          <p:cNvSpPr txBox="1">
            <a:spLocks noGrp="1"/>
          </p:cNvSpPr>
          <p:nvPr>
            <p:ph type="body" idx="1"/>
          </p:nvPr>
        </p:nvSpPr>
        <p:spPr>
          <a:xfrm>
            <a:off x="457200" y="1752600"/>
            <a:ext cx="8229600" cy="4648200"/>
          </a:xfrm>
          <a:prstGeom prst="rect">
            <a:avLst/>
          </a:prstGeom>
          <a:noFill/>
          <a:ln>
            <a:noFill/>
          </a:ln>
        </p:spPr>
        <p:txBody>
          <a:bodyPr spcFirstLastPara="1" wrap="square" lIns="91425" tIns="45700" rIns="91425" bIns="45700" anchor="t" anchorCtr="0">
            <a:noAutofit/>
          </a:bodyPr>
          <a:lstStyle/>
          <a:p>
            <a:pPr indent="-347472">
              <a:spcAft>
                <a:spcPts val="1800"/>
              </a:spcAft>
              <a:buSzPct val="75000"/>
            </a:pPr>
            <a:r>
              <a:rPr lang="en-US" sz="2800" dirty="0" smtClean="0">
                <a:solidFill>
                  <a:schemeClr val="tx1"/>
                </a:solidFill>
              </a:rPr>
              <a:t>Faculty-led seminars of interest </a:t>
            </a:r>
          </a:p>
          <a:p>
            <a:pPr indent="-347472">
              <a:spcAft>
                <a:spcPts val="1800"/>
              </a:spcAft>
              <a:buSzPct val="75000"/>
            </a:pPr>
            <a:r>
              <a:rPr lang="en-US" sz="2800" dirty="0" smtClean="0">
                <a:solidFill>
                  <a:schemeClr val="tx1"/>
                </a:solidFill>
              </a:rPr>
              <a:t>Club-sponsored workshops that offer social support</a:t>
            </a:r>
          </a:p>
          <a:p>
            <a:pPr indent="-347472">
              <a:spcAft>
                <a:spcPts val="1800"/>
              </a:spcAft>
              <a:buSzPct val="75000"/>
            </a:pPr>
            <a:r>
              <a:rPr lang="en-US" sz="2800" dirty="0" smtClean="0">
                <a:solidFill>
                  <a:schemeClr val="tx1"/>
                </a:solidFill>
              </a:rPr>
              <a:t>Explore </a:t>
            </a:r>
            <a:r>
              <a:rPr lang="en-US" sz="3200" dirty="0" smtClean="0">
                <a:solidFill>
                  <a:srgbClr val="005293"/>
                </a:solidFill>
              </a:rPr>
              <a:t>‘</a:t>
            </a:r>
            <a:r>
              <a:rPr lang="en-US" sz="3200" b="1" dirty="0" smtClean="0">
                <a:solidFill>
                  <a:srgbClr val="005293"/>
                </a:solidFill>
              </a:rPr>
              <a:t>Universal Design Learning</a:t>
            </a:r>
            <a:r>
              <a:rPr lang="en-US" sz="2800" dirty="0" smtClean="0">
                <a:solidFill>
                  <a:srgbClr val="005293"/>
                </a:solidFill>
              </a:rPr>
              <a:t>’ </a:t>
            </a:r>
            <a:r>
              <a:rPr lang="en-US" sz="2800" dirty="0" smtClean="0">
                <a:solidFill>
                  <a:schemeClr val="tx1"/>
                </a:solidFill>
              </a:rPr>
              <a:t>(supplies clarity of instruction and opportunities to improve executive function skills)</a:t>
            </a:r>
          </a:p>
          <a:p>
            <a:pPr indent="-347472">
              <a:spcAft>
                <a:spcPts val="1800"/>
              </a:spcAft>
              <a:buSzPct val="75000"/>
            </a:pPr>
            <a:r>
              <a:rPr lang="en-US" sz="2800" dirty="0" smtClean="0">
                <a:solidFill>
                  <a:schemeClr val="tx1"/>
                </a:solidFill>
              </a:rPr>
              <a:t>Internships and shadowing opportunities from the business community</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p:spPr>
        <p:txBody>
          <a:bodyPr/>
          <a:lstStyle/>
          <a:p>
            <a:r>
              <a:rPr lang="en-US" sz="4000" dirty="0" smtClean="0">
                <a:solidFill>
                  <a:srgbClr val="005293"/>
                </a:solidFill>
              </a:rPr>
              <a:t>Self-Advocacy</a:t>
            </a:r>
            <a:endParaRPr lang="en-US" sz="4000" dirty="0">
              <a:solidFill>
                <a:srgbClr val="005293"/>
              </a:solidFill>
            </a:endParaRPr>
          </a:p>
        </p:txBody>
      </p:sp>
      <p:sp>
        <p:nvSpPr>
          <p:cNvPr id="3" name="Text Placeholder 2"/>
          <p:cNvSpPr>
            <a:spLocks noGrp="1"/>
          </p:cNvSpPr>
          <p:nvPr>
            <p:ph type="body" idx="1"/>
          </p:nvPr>
        </p:nvSpPr>
        <p:spPr/>
        <p:txBody>
          <a:bodyPr/>
          <a:lstStyle/>
          <a:p>
            <a:pPr marL="0" lvl="0" indent="0">
              <a:spcAft>
                <a:spcPts val="2400"/>
              </a:spcAft>
              <a:buNone/>
            </a:pPr>
            <a:r>
              <a:rPr lang="en-US" sz="4000" dirty="0" smtClean="0">
                <a:solidFill>
                  <a:srgbClr val="005293"/>
                </a:solidFill>
              </a:rPr>
              <a:t>The #1 predictor of future educational and workplace success is opportunity for neurodiverse students to develop self-advocacy.</a:t>
            </a:r>
            <a:endParaRPr lang="en-US" sz="54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dirty="0"/>
          </a:p>
        </p:txBody>
      </p:sp>
      <p:sp>
        <p:nvSpPr>
          <p:cNvPr id="5" name="Title 4"/>
          <p:cNvSpPr>
            <a:spLocks noGrp="1"/>
          </p:cNvSpPr>
          <p:nvPr>
            <p:ph type="ctrTitle"/>
          </p:nvPr>
        </p:nvSpPr>
        <p:spPr/>
        <p:txBody>
          <a:bodyPr/>
          <a:lstStyle/>
          <a:p>
            <a:endParaRPr lang="en-US" dirty="0"/>
          </a:p>
        </p:txBody>
      </p:sp>
      <p:sp>
        <p:nvSpPr>
          <p:cNvPr id="9" name="Rectangle 8"/>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https://sites.duke.edu/neurodiversityatduke/files/2018/06/blume-quote-image-300x300.png">
            <a:hlinkClick r:id="rId2"/>
          </p:cNvPr>
          <p:cNvPicPr/>
          <p:nvPr/>
        </p:nvPicPr>
        <p:blipFill>
          <a:blip r:embed="rId3">
            <a:extLst>
              <a:ext uri="{28A0092B-C50C-407E-A947-70E740481C1C}">
                <a14:useLocalDpi xmlns:a14="http://schemas.microsoft.com/office/drawing/2010/main" val="0"/>
              </a:ext>
            </a:extLst>
          </a:blip>
          <a:stretch>
            <a:fillRect/>
          </a:stretch>
        </p:blipFill>
        <p:spPr bwMode="auto">
          <a:xfrm>
            <a:off x="133815" y="148992"/>
            <a:ext cx="6573644" cy="6573644"/>
          </a:xfrm>
          <a:prstGeom prst="rect">
            <a:avLst/>
          </a:prstGeom>
          <a:noFill/>
          <a:ln>
            <a:noFill/>
          </a:ln>
        </p:spPr>
      </p:pic>
      <p:sp>
        <p:nvSpPr>
          <p:cNvPr id="8" name="TextBox 7"/>
          <p:cNvSpPr txBox="1"/>
          <p:nvPr/>
        </p:nvSpPr>
        <p:spPr>
          <a:xfrm>
            <a:off x="6707459" y="396633"/>
            <a:ext cx="2436541" cy="1107996"/>
          </a:xfrm>
          <a:prstGeom prst="rect">
            <a:avLst/>
          </a:prstGeom>
          <a:noFill/>
        </p:spPr>
        <p:txBody>
          <a:bodyPr wrap="square" rtlCol="0">
            <a:spAutoFit/>
          </a:bodyPr>
          <a:lstStyle/>
          <a:p>
            <a:pPr algn="ctr"/>
            <a:r>
              <a:rPr lang="en-US" sz="6600" dirty="0" smtClean="0">
                <a:solidFill>
                  <a:srgbClr val="005293"/>
                </a:solidFill>
                <a:latin typeface="Calibri" panose="020F0502020204030204" pitchFamily="34" charset="0"/>
                <a:cs typeface="Calibri" panose="020F0502020204030204" pitchFamily="34" charset="0"/>
              </a:rPr>
              <a:t>Q&amp;A</a:t>
            </a:r>
            <a:endParaRPr lang="en-US" sz="6600" dirty="0">
              <a:solidFill>
                <a:srgbClr val="00529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76128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a:lstStyle/>
          <a:p>
            <a:r>
              <a:rPr lang="en-US" sz="4000" dirty="0" smtClean="0">
                <a:solidFill>
                  <a:srgbClr val="005293"/>
                </a:solidFill>
              </a:rPr>
              <a:t>Most of all…</a:t>
            </a:r>
            <a:endParaRPr lang="en-US" sz="4000" dirty="0">
              <a:solidFill>
                <a:srgbClr val="005293"/>
              </a:solidFill>
            </a:endParaRPr>
          </a:p>
        </p:txBody>
      </p:sp>
      <p:sp>
        <p:nvSpPr>
          <p:cNvPr id="3" name="Text Placeholder 2"/>
          <p:cNvSpPr>
            <a:spLocks noGrp="1"/>
          </p:cNvSpPr>
          <p:nvPr>
            <p:ph type="body" idx="1"/>
          </p:nvPr>
        </p:nvSpPr>
        <p:spPr>
          <a:xfrm>
            <a:off x="457200" y="2338466"/>
            <a:ext cx="8229600" cy="3790745"/>
          </a:xfrm>
        </p:spPr>
        <p:txBody>
          <a:bodyPr/>
          <a:lstStyle/>
          <a:p>
            <a:pPr marL="0" indent="0" algn="ctr">
              <a:spcAft>
                <a:spcPts val="1800"/>
              </a:spcAft>
              <a:buNone/>
            </a:pPr>
            <a:r>
              <a:rPr lang="en-US" sz="6000" dirty="0" smtClean="0">
                <a:solidFill>
                  <a:srgbClr val="005293"/>
                </a:solidFill>
              </a:rPr>
              <a:t>We can all do something to make a difference.</a:t>
            </a:r>
          </a:p>
          <a:p>
            <a:pPr marL="0" indent="0" algn="ctr">
              <a:buNone/>
            </a:pPr>
            <a:r>
              <a:rPr lang="en-US" sz="4700" b="1" dirty="0" smtClean="0">
                <a:solidFill>
                  <a:srgbClr val="3F9C35"/>
                </a:solidFill>
              </a:rPr>
              <a:t>Be a conversation starter.</a:t>
            </a:r>
            <a:endParaRPr lang="en-US" sz="4700" b="1" dirty="0">
              <a:solidFill>
                <a:srgbClr val="3F9C35"/>
              </a:solidFill>
            </a:endParaRPr>
          </a:p>
        </p:txBody>
      </p:sp>
    </p:spTree>
    <p:extLst>
      <p:ext uri="{BB962C8B-B14F-4D97-AF65-F5344CB8AC3E}">
        <p14:creationId xmlns:p14="http://schemas.microsoft.com/office/powerpoint/2010/main" val="15590342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1"/>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smtClean="0">
                <a:solidFill>
                  <a:srgbClr val="005293"/>
                </a:solidFill>
              </a:rPr>
              <a:t>References</a:t>
            </a:r>
            <a:endParaRPr sz="4000" dirty="0">
              <a:solidFill>
                <a:srgbClr val="005293"/>
              </a:solidFill>
            </a:endParaRPr>
          </a:p>
        </p:txBody>
      </p:sp>
      <p:sp>
        <p:nvSpPr>
          <p:cNvPr id="321" name="Google Shape;321;p41"/>
          <p:cNvSpPr txBox="1">
            <a:spLocks noGrp="1"/>
          </p:cNvSpPr>
          <p:nvPr>
            <p:ph type="body" idx="1"/>
          </p:nvPr>
        </p:nvSpPr>
        <p:spPr>
          <a:xfrm>
            <a:off x="457200" y="1755648"/>
            <a:ext cx="8229600" cy="4343400"/>
          </a:xfrm>
          <a:prstGeom prst="rect">
            <a:avLst/>
          </a:prstGeom>
        </p:spPr>
        <p:txBody>
          <a:bodyPr spcFirstLastPara="1" wrap="square" lIns="91425" tIns="45700" rIns="91425" bIns="45700" anchor="t" anchorCtr="0">
            <a:noAutofit/>
          </a:bodyPr>
          <a:lstStyle/>
          <a:p>
            <a:pPr>
              <a:spcAft>
                <a:spcPts val="600"/>
              </a:spcAft>
            </a:pPr>
            <a:r>
              <a:rPr lang="en-US" sz="1400" dirty="0">
                <a:solidFill>
                  <a:schemeClr val="tx1"/>
                </a:solidFill>
              </a:rPr>
              <a:t>Armstrong, T. (2011). </a:t>
            </a:r>
            <a:r>
              <a:rPr lang="en-US" sz="1400" i="1" dirty="0">
                <a:solidFill>
                  <a:schemeClr val="tx1"/>
                </a:solidFill>
              </a:rPr>
              <a:t>The power of neurodiversity: Unleashing the advantages of your differently wired brain. </a:t>
            </a:r>
            <a:r>
              <a:rPr lang="en-US" sz="1400" dirty="0">
                <a:solidFill>
                  <a:schemeClr val="tx1"/>
                </a:solidFill>
              </a:rPr>
              <a:t>Cambridge, MA: Da Capo Press.</a:t>
            </a:r>
          </a:p>
          <a:p>
            <a:pPr>
              <a:spcAft>
                <a:spcPts val="600"/>
              </a:spcAft>
            </a:pPr>
            <a:r>
              <a:rPr lang="en-US" sz="1400" dirty="0">
                <a:solidFill>
                  <a:schemeClr val="tx1"/>
                </a:solidFill>
              </a:rPr>
              <a:t>Armstrong, T. (2012). </a:t>
            </a:r>
            <a:r>
              <a:rPr lang="en-US" sz="1400" i="1" dirty="0">
                <a:solidFill>
                  <a:schemeClr val="tx1"/>
                </a:solidFill>
              </a:rPr>
              <a:t>Neurodiversity in the classroom: Strength-based strategies to help students with special needs succeed in school and life</a:t>
            </a:r>
            <a:r>
              <a:rPr lang="en-US" sz="1400" dirty="0">
                <a:solidFill>
                  <a:schemeClr val="tx1"/>
                </a:solidFill>
              </a:rPr>
              <a:t>. Alexandria, VA: Association for Supervision and Curriculum Development.</a:t>
            </a:r>
          </a:p>
          <a:p>
            <a:pPr>
              <a:spcAft>
                <a:spcPts val="600"/>
              </a:spcAft>
            </a:pPr>
            <a:r>
              <a:rPr lang="en-US" sz="1400" dirty="0">
                <a:solidFill>
                  <a:schemeClr val="tx1"/>
                </a:solidFill>
              </a:rPr>
              <a:t>Attention-deficit / hyperactivity disorder (ADHD): Data and statistics about ADHD. (2018). Centers for Disease Control and Prevention. Retrieved from </a:t>
            </a:r>
            <a:r>
              <a:rPr lang="en-US" sz="1400" u="sng" dirty="0">
                <a:solidFill>
                  <a:schemeClr val="tx1"/>
                </a:solidFill>
                <a:hlinkClick r:id="rId3"/>
              </a:rPr>
              <a:t>https://www.cdc.gov/ncbddd/adhd/data.html</a:t>
            </a:r>
            <a:endParaRPr lang="en-US" sz="1400" dirty="0">
              <a:solidFill>
                <a:schemeClr val="tx1"/>
              </a:solidFill>
            </a:endParaRPr>
          </a:p>
          <a:p>
            <a:pPr>
              <a:spcAft>
                <a:spcPts val="600"/>
              </a:spcAft>
            </a:pPr>
            <a:r>
              <a:rPr lang="en-US" sz="1400" dirty="0">
                <a:solidFill>
                  <a:schemeClr val="tx1"/>
                </a:solidFill>
              </a:rPr>
              <a:t>Austin, R. D., &amp; Pisano, G. P. (2017, May-June). Neurodiversity as a competitive advantage. Harvard Business Review. Retrieved from </a:t>
            </a:r>
            <a:r>
              <a:rPr lang="en-US" sz="1400" u="sng" dirty="0">
                <a:solidFill>
                  <a:schemeClr val="tx1"/>
                </a:solidFill>
                <a:hlinkClick r:id="rId3"/>
              </a:rPr>
              <a:t>https://hbr.org/2017/05/neurodiversity-as-a-competitive-advantage</a:t>
            </a:r>
            <a:endParaRPr lang="en-US" sz="1400" dirty="0">
              <a:solidFill>
                <a:schemeClr val="tx1"/>
              </a:solidFill>
            </a:endParaRPr>
          </a:p>
          <a:p>
            <a:pPr>
              <a:spcAft>
                <a:spcPts val="600"/>
              </a:spcAft>
            </a:pPr>
            <a:r>
              <a:rPr lang="en-US" sz="1400" dirty="0">
                <a:solidFill>
                  <a:schemeClr val="tx1"/>
                </a:solidFill>
              </a:rPr>
              <a:t>Autism spectrum disorder: What is autism spectrum disorder? (2018). Centers for Disease Control and Prevention. Retrieved from </a:t>
            </a:r>
            <a:r>
              <a:rPr lang="en-US" sz="1400" u="sng" dirty="0">
                <a:solidFill>
                  <a:schemeClr val="tx1"/>
                </a:solidFill>
                <a:hlinkClick r:id="rId3"/>
              </a:rPr>
              <a:t>https://www.cdc.gov/ncbddd/autism/facts.html</a:t>
            </a:r>
            <a:endParaRPr lang="en-US" sz="1400" dirty="0">
              <a:solidFill>
                <a:schemeClr val="tx1"/>
              </a:solidFill>
            </a:endParaRPr>
          </a:p>
          <a:p>
            <a:pPr>
              <a:spcAft>
                <a:spcPts val="600"/>
              </a:spcAft>
            </a:pPr>
            <a:r>
              <a:rPr lang="en-US" sz="1400" dirty="0">
                <a:solidFill>
                  <a:schemeClr val="tx1"/>
                </a:solidFill>
              </a:rPr>
              <a:t>Casanova, M. (2013). Dyslexia, attention deficit hyperactivity disorder and autism. Retrieved from </a:t>
            </a:r>
            <a:r>
              <a:rPr lang="en-US" sz="1400" u="sng" dirty="0">
                <a:solidFill>
                  <a:schemeClr val="tx1"/>
                </a:solidFill>
                <a:hlinkClick r:id="rId3"/>
              </a:rPr>
              <a:t>https://corticalchauvinism.com/2013/05/06/dyslexia-attention-deficity-hyperactivity-disorder-and-autism/</a:t>
            </a:r>
            <a:endParaRPr lang="en-US" sz="1400" dirty="0">
              <a:solidFill>
                <a:schemeClr val="tx1"/>
              </a:solidFill>
            </a:endParaRPr>
          </a:p>
          <a:p>
            <a:pPr>
              <a:spcAft>
                <a:spcPts val="600"/>
              </a:spcAft>
            </a:pPr>
            <a:r>
              <a:rPr lang="en-US" sz="1400" dirty="0">
                <a:solidFill>
                  <a:schemeClr val="tx1"/>
                </a:solidFill>
              </a:rPr>
              <a:t>Child development: Learning disorders in children. (2019). Centers for Disease Control and Prevention. Retrieved from </a:t>
            </a:r>
            <a:r>
              <a:rPr lang="en-US" sz="1400" u="sng" dirty="0">
                <a:solidFill>
                  <a:schemeClr val="tx1"/>
                </a:solidFill>
                <a:hlinkClick r:id="rId3"/>
              </a:rPr>
              <a:t>https://</a:t>
            </a:r>
            <a:r>
              <a:rPr lang="en-US" sz="1400" u="sng" dirty="0" smtClean="0">
                <a:solidFill>
                  <a:schemeClr val="tx1"/>
                </a:solidFill>
                <a:hlinkClick r:id="rId3"/>
              </a:rPr>
              <a:t>www.cdc.gov/ncbddd/childdevelopment/learning-disorder.html</a:t>
            </a:r>
            <a:endParaRPr lang="en-US" sz="1400" dirty="0">
              <a:solidFill>
                <a:schemeClr val="tx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1"/>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smtClean="0">
                <a:solidFill>
                  <a:srgbClr val="005293"/>
                </a:solidFill>
              </a:rPr>
              <a:t>References, Cont.</a:t>
            </a:r>
            <a:endParaRPr sz="4000" dirty="0">
              <a:solidFill>
                <a:srgbClr val="005293"/>
              </a:solidFill>
            </a:endParaRPr>
          </a:p>
        </p:txBody>
      </p:sp>
      <p:sp>
        <p:nvSpPr>
          <p:cNvPr id="321" name="Google Shape;321;p41"/>
          <p:cNvSpPr txBox="1">
            <a:spLocks noGrp="1"/>
          </p:cNvSpPr>
          <p:nvPr>
            <p:ph type="body" idx="1"/>
          </p:nvPr>
        </p:nvSpPr>
        <p:spPr>
          <a:xfrm>
            <a:off x="457328" y="1755648"/>
            <a:ext cx="8229600" cy="4373700"/>
          </a:xfrm>
          <a:prstGeom prst="rect">
            <a:avLst/>
          </a:prstGeom>
        </p:spPr>
        <p:txBody>
          <a:bodyPr spcFirstLastPara="1" wrap="square" lIns="91425" tIns="45700" rIns="91425" bIns="45700" anchor="t" anchorCtr="0">
            <a:noAutofit/>
          </a:bodyPr>
          <a:lstStyle/>
          <a:p>
            <a:pPr>
              <a:spcAft>
                <a:spcPts val="600"/>
              </a:spcAft>
            </a:pPr>
            <a:r>
              <a:rPr lang="en-US" sz="1400" dirty="0">
                <a:solidFill>
                  <a:schemeClr val="tx1"/>
                </a:solidFill>
              </a:rPr>
              <a:t>Diamond A. (2012). Executive functions. </a:t>
            </a:r>
            <a:r>
              <a:rPr lang="en-US" sz="1400" i="1" dirty="0">
                <a:solidFill>
                  <a:schemeClr val="tx1"/>
                </a:solidFill>
              </a:rPr>
              <a:t>Annual review of psychology</a:t>
            </a:r>
            <a:r>
              <a:rPr lang="en-US" sz="1400" dirty="0">
                <a:solidFill>
                  <a:schemeClr val="tx1"/>
                </a:solidFill>
              </a:rPr>
              <a:t>, </a:t>
            </a:r>
            <a:r>
              <a:rPr lang="en-US" sz="1400" i="1" dirty="0">
                <a:solidFill>
                  <a:schemeClr val="tx1"/>
                </a:solidFill>
              </a:rPr>
              <a:t>64</a:t>
            </a:r>
            <a:r>
              <a:rPr lang="en-US" sz="1400" dirty="0">
                <a:solidFill>
                  <a:schemeClr val="tx1"/>
                </a:solidFill>
              </a:rPr>
              <a:t>, 135–168. </a:t>
            </a:r>
            <a:r>
              <a:rPr lang="en-US" sz="1400" dirty="0" smtClean="0">
                <a:solidFill>
                  <a:schemeClr val="tx1"/>
                </a:solidFill>
              </a:rPr>
              <a:t>doi:10.1146/annurev-psych-113011-143750</a:t>
            </a:r>
          </a:p>
          <a:p>
            <a:pPr>
              <a:spcAft>
                <a:spcPts val="600"/>
              </a:spcAft>
            </a:pPr>
            <a:r>
              <a:rPr lang="en-US" sz="1400" dirty="0" smtClean="0">
                <a:solidFill>
                  <a:schemeClr val="tx1"/>
                </a:solidFill>
              </a:rPr>
              <a:t>Eide, B. L., &amp; Eide, F. F. (2011). </a:t>
            </a:r>
            <a:r>
              <a:rPr lang="en-US" sz="1400" i="1" dirty="0" smtClean="0">
                <a:solidFill>
                  <a:schemeClr val="tx1"/>
                </a:solidFill>
              </a:rPr>
              <a:t>The dyslexic advantage: Unlocking the hidden potential of the dyslexic brain. </a:t>
            </a:r>
            <a:r>
              <a:rPr lang="en-US" sz="1400" dirty="0" smtClean="0">
                <a:solidFill>
                  <a:schemeClr val="tx1"/>
                </a:solidFill>
              </a:rPr>
              <a:t>New York, NY: Penguin Group.</a:t>
            </a:r>
          </a:p>
          <a:p>
            <a:pPr>
              <a:spcAft>
                <a:spcPts val="600"/>
              </a:spcAft>
            </a:pPr>
            <a:r>
              <a:rPr lang="en-US" sz="1400" dirty="0" smtClean="0">
                <a:solidFill>
                  <a:schemeClr val="tx1"/>
                </a:solidFill>
              </a:rPr>
              <a:t>Georgetown University Medical Center. (2015, February 12). A brain system that appears to compensate for autism, OCD, and dyslexia. </a:t>
            </a:r>
            <a:r>
              <a:rPr lang="en-US" sz="1400" i="1" dirty="0" smtClean="0">
                <a:solidFill>
                  <a:schemeClr val="tx1"/>
                </a:solidFill>
              </a:rPr>
              <a:t>ScienceDaily</a:t>
            </a:r>
            <a:r>
              <a:rPr lang="en-US" sz="1400" dirty="0" smtClean="0">
                <a:solidFill>
                  <a:schemeClr val="tx1"/>
                </a:solidFill>
              </a:rPr>
              <a:t>. Retrieved from </a:t>
            </a:r>
            <a:r>
              <a:rPr lang="en-US" sz="1400" u="sng" dirty="0" smtClean="0">
                <a:solidFill>
                  <a:schemeClr val="tx1"/>
                </a:solidFill>
                <a:hlinkClick r:id="rId3"/>
              </a:rPr>
              <a:t>www.sciencedaily.com/releases/2015/02/150212154635.htm</a:t>
            </a:r>
            <a:endParaRPr lang="en-US" sz="1400" dirty="0" smtClean="0">
              <a:solidFill>
                <a:schemeClr val="tx1"/>
              </a:solidFill>
            </a:endParaRPr>
          </a:p>
          <a:p>
            <a:pPr>
              <a:spcAft>
                <a:spcPts val="600"/>
              </a:spcAft>
            </a:pPr>
            <a:r>
              <a:rPr lang="en-US" sz="1400" dirty="0" smtClean="0">
                <a:solidFill>
                  <a:schemeClr val="tx1"/>
                </a:solidFill>
              </a:rPr>
              <a:t>Grandin, T. (2012). </a:t>
            </a:r>
            <a:r>
              <a:rPr lang="en-US" sz="1400" i="1" dirty="0" smtClean="0">
                <a:solidFill>
                  <a:schemeClr val="tx1"/>
                </a:solidFill>
              </a:rPr>
              <a:t>Different not less: Inspiring stories of achievement and successful employment from adults with autism, Asperger's, and ADHD</a:t>
            </a:r>
            <a:r>
              <a:rPr lang="en-US" sz="1400" dirty="0" smtClean="0">
                <a:solidFill>
                  <a:schemeClr val="tx1"/>
                </a:solidFill>
              </a:rPr>
              <a:t>. Arlington, TX: Future Horizons.</a:t>
            </a:r>
          </a:p>
          <a:p>
            <a:pPr>
              <a:spcAft>
                <a:spcPts val="600"/>
              </a:spcAft>
            </a:pPr>
            <a:r>
              <a:rPr lang="en-US" sz="1400" dirty="0" smtClean="0"/>
              <a:t>Grandin</a:t>
            </a:r>
            <a:r>
              <a:rPr lang="en-US" sz="1400" dirty="0"/>
              <a:t>, T., &amp; Panek, R. (2013). </a:t>
            </a:r>
            <a:r>
              <a:rPr lang="en-US" sz="1400" i="1" dirty="0"/>
              <a:t>The autistic brain: Helping different kinds of minds succeed</a:t>
            </a:r>
            <a:r>
              <a:rPr lang="en-US" sz="1400" dirty="0"/>
              <a:t>. New York, NY: Mariner Books.</a:t>
            </a:r>
          </a:p>
          <a:p>
            <a:pPr>
              <a:spcAft>
                <a:spcPts val="600"/>
              </a:spcAft>
            </a:pPr>
            <a:r>
              <a:rPr lang="en-US" sz="1400" dirty="0"/>
              <a:t>Hendrickx, S. (2010). </a:t>
            </a:r>
            <a:r>
              <a:rPr lang="en-US" sz="1400" i="1" dirty="0"/>
              <a:t>The adolescent and adult neurodiversity handbook</a:t>
            </a:r>
            <a:r>
              <a:rPr lang="en-US" sz="1400" dirty="0"/>
              <a:t>. London, England: Jessica Kingsley Publishers</a:t>
            </a:r>
          </a:p>
          <a:p>
            <a:pPr>
              <a:spcAft>
                <a:spcPts val="600"/>
              </a:spcAft>
            </a:pPr>
            <a:r>
              <a:rPr lang="en-US" sz="1400" dirty="0"/>
              <a:t>Johnson, M. S. E., &amp; Nuttall, J. (2015). </a:t>
            </a:r>
            <a:r>
              <a:rPr lang="en-US" sz="1400" i="1" dirty="0"/>
              <a:t>Dyslexia &amp; college success</a:t>
            </a:r>
            <a:r>
              <a:rPr lang="en-US" sz="1400" dirty="0"/>
              <a:t>. Scotts Valley, CA: CreateSpace Independent Publishing Platform</a:t>
            </a:r>
            <a:r>
              <a:rPr lang="en-US" sz="1400" dirty="0" smtClean="0"/>
              <a:t>.</a:t>
            </a:r>
            <a:endParaRPr lang="en-US" sz="1400" dirty="0"/>
          </a:p>
        </p:txBody>
      </p:sp>
    </p:spTree>
    <p:extLst>
      <p:ext uri="{BB962C8B-B14F-4D97-AF65-F5344CB8AC3E}">
        <p14:creationId xmlns:p14="http://schemas.microsoft.com/office/powerpoint/2010/main" val="27817269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1"/>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000" dirty="0" smtClean="0">
                <a:solidFill>
                  <a:srgbClr val="005293"/>
                </a:solidFill>
              </a:rPr>
              <a:t>References, Cont.</a:t>
            </a:r>
            <a:endParaRPr sz="4000" dirty="0">
              <a:solidFill>
                <a:srgbClr val="005293"/>
              </a:solidFill>
            </a:endParaRPr>
          </a:p>
        </p:txBody>
      </p:sp>
      <p:sp>
        <p:nvSpPr>
          <p:cNvPr id="321" name="Google Shape;321;p41"/>
          <p:cNvSpPr txBox="1">
            <a:spLocks noGrp="1"/>
          </p:cNvSpPr>
          <p:nvPr>
            <p:ph type="body" idx="1"/>
          </p:nvPr>
        </p:nvSpPr>
        <p:spPr>
          <a:xfrm>
            <a:off x="457328" y="1755648"/>
            <a:ext cx="8229600" cy="4373700"/>
          </a:xfrm>
          <a:prstGeom prst="rect">
            <a:avLst/>
          </a:prstGeom>
        </p:spPr>
        <p:txBody>
          <a:bodyPr spcFirstLastPara="1" wrap="square" lIns="91425" tIns="45700" rIns="91425" bIns="45700" anchor="t" anchorCtr="0">
            <a:noAutofit/>
          </a:bodyPr>
          <a:lstStyle/>
          <a:p>
            <a:pPr>
              <a:spcAft>
                <a:spcPts val="600"/>
              </a:spcAft>
            </a:pPr>
            <a:r>
              <a:rPr lang="en-US" sz="1400" dirty="0"/>
              <a:t>Landmark College: The college of choice for students who learn differently. (2019). Landmark College. Retrieved from </a:t>
            </a:r>
            <a:r>
              <a:rPr lang="en-US" sz="1400" u="sng" dirty="0">
                <a:hlinkClick r:id="rId3"/>
              </a:rPr>
              <a:t>https://www.landmark.edu/</a:t>
            </a:r>
            <a:endParaRPr lang="en-US" sz="1400" dirty="0"/>
          </a:p>
          <a:p>
            <a:pPr>
              <a:spcAft>
                <a:spcPts val="600"/>
              </a:spcAft>
            </a:pPr>
            <a:r>
              <a:rPr lang="en-US" sz="1400" dirty="0" smtClean="0"/>
              <a:t>Morin, A. (2019).  Autism vs. learning and attention issues: What you need to know. Retrieved from </a:t>
            </a:r>
            <a:r>
              <a:rPr lang="en-US" sz="1400" u="sng" dirty="0" smtClean="0">
                <a:hlinkClick r:id="rId3"/>
              </a:rPr>
              <a:t>https://www.understood.org/en/learning-attention-issues/getting-started/what-you-need-to-know/autism-vs-learning-and-attention-issues-what-you-need-to-know</a:t>
            </a:r>
            <a:endParaRPr lang="en-US" sz="1400" dirty="0" smtClean="0"/>
          </a:p>
          <a:p>
            <a:pPr>
              <a:spcAft>
                <a:spcPts val="600"/>
              </a:spcAft>
            </a:pPr>
            <a:r>
              <a:rPr lang="en-US" sz="1400" dirty="0" smtClean="0"/>
              <a:t>Morin, A. (2019). The difference between ADHD and autism. Retrieved from </a:t>
            </a:r>
            <a:r>
              <a:rPr lang="en-US" sz="1400" u="sng" dirty="0" smtClean="0">
                <a:hlinkClick r:id="rId3"/>
              </a:rPr>
              <a:t>https://www.understood.org/en/learning-attention-issues/child-learning-disabilities/add-adhd/the-difference-between-adhd-and-autism</a:t>
            </a:r>
            <a:endParaRPr lang="en-US" sz="1400" dirty="0" smtClean="0"/>
          </a:p>
          <a:p>
            <a:pPr>
              <a:spcAft>
                <a:spcPts val="600"/>
              </a:spcAft>
            </a:pPr>
            <a:r>
              <a:rPr lang="en-US" sz="1400" dirty="0" smtClean="0"/>
              <a:t>Neurobehavior disorders. (2019). NorCal Brain Center. Retrieved from </a:t>
            </a:r>
            <a:r>
              <a:rPr lang="en-US" sz="1400" u="sng" dirty="0" smtClean="0">
                <a:hlinkClick r:id="rId3"/>
              </a:rPr>
              <a:t>https://norcalbrain.com/symptoms/neurobehavioral-disorders/</a:t>
            </a:r>
            <a:endParaRPr lang="en-US" sz="1400" dirty="0" smtClean="0"/>
          </a:p>
          <a:p>
            <a:pPr>
              <a:spcAft>
                <a:spcPts val="600"/>
              </a:spcAft>
            </a:pPr>
            <a:r>
              <a:rPr lang="en-US" sz="1400" dirty="0" smtClean="0"/>
              <a:t>Neurodiverse (Aspergers, ADHD, dyslexia, dyspraxia). (2019). [Meetup page]. Retrieved from </a:t>
            </a:r>
            <a:r>
              <a:rPr lang="en-US" sz="1400" u="sng" dirty="0" smtClean="0">
                <a:hlinkClick r:id="rId3"/>
              </a:rPr>
              <a:t>https://www.meetup.com/ADHD-ADD-Manchester-Meetup/</a:t>
            </a:r>
            <a:endParaRPr lang="en-US" sz="1400" dirty="0" smtClean="0"/>
          </a:p>
          <a:p>
            <a:pPr>
              <a:spcAft>
                <a:spcPts val="600"/>
              </a:spcAft>
            </a:pPr>
            <a:r>
              <a:rPr lang="en-US" sz="1400" dirty="0" smtClean="0"/>
              <a:t>New horizons academy: Bringing learning to life! (2018). New Horizons Center for Learning. Retrieved from </a:t>
            </a:r>
            <a:r>
              <a:rPr lang="en-US" sz="1400" u="sng" dirty="0" smtClean="0">
                <a:hlinkClick r:id="rId3"/>
              </a:rPr>
              <a:t>https://www.newhorizons.vegas/</a:t>
            </a:r>
            <a:endParaRPr lang="en-US" sz="1400" dirty="0" smtClean="0"/>
          </a:p>
          <a:p>
            <a:pPr>
              <a:spcAft>
                <a:spcPts val="600"/>
              </a:spcAft>
            </a:pPr>
            <a:r>
              <a:rPr lang="en-US" sz="1400" dirty="0" smtClean="0"/>
              <a:t>Packman, K. (n.d.). Aspergers, ADHD &amp; dyslexia. [Blog post]. Retrieved from </a:t>
            </a:r>
            <a:r>
              <a:rPr lang="en-US" sz="1400" u="sng" dirty="0" smtClean="0">
                <a:hlinkClick r:id="rId3"/>
              </a:rPr>
              <a:t>http://kentpackman.tumblr.com/</a:t>
            </a:r>
            <a:endParaRPr lang="en-US" sz="1400" dirty="0" smtClean="0"/>
          </a:p>
        </p:txBody>
      </p:sp>
    </p:spTree>
    <p:extLst>
      <p:ext uri="{BB962C8B-B14F-4D97-AF65-F5344CB8AC3E}">
        <p14:creationId xmlns:p14="http://schemas.microsoft.com/office/powerpoint/2010/main" val="123093244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tileRect/>
          </a:gradFill>
          <a:ln>
            <a:noFill/>
          </a:ln>
        </p:spPr>
        <p:txBody>
          <a:bodyPr/>
          <a:lstStyle/>
          <a:p>
            <a:r>
              <a:rPr lang="en-US" sz="4000" dirty="0" smtClean="0">
                <a:solidFill>
                  <a:srgbClr val="005293"/>
                </a:solidFill>
              </a:rPr>
              <a:t>References, Cont.</a:t>
            </a:r>
            <a:endParaRPr lang="en-US" sz="4000" dirty="0">
              <a:solidFill>
                <a:srgbClr val="005293"/>
              </a:solidFill>
            </a:endParaRPr>
          </a:p>
        </p:txBody>
      </p:sp>
      <p:sp>
        <p:nvSpPr>
          <p:cNvPr id="3" name="Text Placeholder 2"/>
          <p:cNvSpPr>
            <a:spLocks noGrp="1"/>
          </p:cNvSpPr>
          <p:nvPr>
            <p:ph type="body" idx="1"/>
          </p:nvPr>
        </p:nvSpPr>
        <p:spPr>
          <a:xfrm>
            <a:off x="457200" y="1755648"/>
            <a:ext cx="8229600" cy="3512634"/>
          </a:xfrm>
        </p:spPr>
        <p:txBody>
          <a:bodyPr/>
          <a:lstStyle/>
          <a:p>
            <a:pPr>
              <a:spcAft>
                <a:spcPts val="600"/>
              </a:spcAft>
            </a:pPr>
            <a:r>
              <a:rPr lang="en-US" sz="1400" dirty="0" smtClean="0"/>
              <a:t>Related conditions. (2018). National Autistic Society. Retrieved from </a:t>
            </a:r>
            <a:r>
              <a:rPr lang="en-US" sz="1400" u="sng" dirty="0" smtClean="0">
                <a:hlinkClick r:id="rId2"/>
              </a:rPr>
              <a:t>https://www.autism.org.uk/about/what-is/related-conditions.aspx#</a:t>
            </a:r>
            <a:endParaRPr lang="en-US" sz="1400" dirty="0" smtClean="0"/>
          </a:p>
          <a:p>
            <a:pPr>
              <a:spcAft>
                <a:spcPts val="600"/>
              </a:spcAft>
            </a:pPr>
            <a:r>
              <a:rPr lang="en-US" sz="1400" dirty="0" smtClean="0"/>
              <a:t>Russell, G., &amp; Pavelka, Z. (2013). Co-occurrence of developmental disorders: Children who share symptoms of autism, dyslexia and attention deficit hyperactivity disorder. Retrieved from </a:t>
            </a:r>
            <a:r>
              <a:rPr lang="en-US" sz="1400" u="sng" dirty="0" smtClean="0">
                <a:hlinkClick r:id="rId2"/>
              </a:rPr>
              <a:t>https://www.intechopen.com/books/recent-advances-in-autism-spectrum-disorders-volume-i/co-occurrence-of-developmental-disorders-children-who-share-symptoms-of-autism-dyslexia-and-attentio</a:t>
            </a:r>
            <a:endParaRPr lang="en-US" sz="1400" dirty="0" smtClean="0"/>
          </a:p>
          <a:p>
            <a:pPr>
              <a:spcAft>
                <a:spcPts val="600"/>
              </a:spcAft>
            </a:pPr>
            <a:r>
              <a:rPr lang="en-US" sz="1400" dirty="0" smtClean="0"/>
              <a:t>Silberman, S. (2016). </a:t>
            </a:r>
            <a:r>
              <a:rPr lang="en-US" sz="1400" i="1" dirty="0" smtClean="0"/>
              <a:t>Neurotribes: The legacy of autism and the future of neurodiversity. </a:t>
            </a:r>
            <a:r>
              <a:rPr lang="en-US" sz="1400" dirty="0" smtClean="0"/>
              <a:t>New York, NY: Penguin Random House LLC.</a:t>
            </a:r>
          </a:p>
          <a:p>
            <a:pPr>
              <a:spcAft>
                <a:spcPts val="600"/>
              </a:spcAft>
            </a:pPr>
            <a:r>
              <a:rPr lang="en-US" sz="1400" dirty="0" smtClean="0"/>
              <a:t>Stoodley, C. J. (20 May 2014). Distinct regions of the cerebellum show gray matter decreases in autism, ADHD, and developmental dyslexia. </a:t>
            </a:r>
            <a:r>
              <a:rPr lang="en-US" sz="1400" i="1" dirty="0" smtClean="0"/>
              <a:t>Frontiers in Systems Neuroscience (</a:t>
            </a:r>
            <a:r>
              <a:rPr lang="en-US" sz="1400" dirty="0" smtClean="0"/>
              <a:t>8)92. </a:t>
            </a:r>
            <a:r>
              <a:rPr lang="en-US" sz="1400" u="sng" dirty="0" smtClean="0">
                <a:hlinkClick r:id="rId2"/>
              </a:rPr>
              <a:t>https://doi.org/10.3389/fnsys.2014.00092</a:t>
            </a:r>
            <a:endParaRPr lang="en-US" sz="1400" dirty="0" smtClean="0"/>
          </a:p>
          <a:p>
            <a:endParaRPr lang="en-US" dirty="0"/>
          </a:p>
        </p:txBody>
      </p:sp>
      <p:sp>
        <p:nvSpPr>
          <p:cNvPr id="4" name="Rectangle 3"/>
          <p:cNvSpPr/>
          <p:nvPr/>
        </p:nvSpPr>
        <p:spPr>
          <a:xfrm>
            <a:off x="2157046" y="5576131"/>
            <a:ext cx="4572000" cy="523220"/>
          </a:xfrm>
          <a:prstGeom prst="rect">
            <a:avLst/>
          </a:prstGeom>
        </p:spPr>
        <p:txBody>
          <a:bodyPr>
            <a:spAutoFit/>
          </a:bodyPr>
          <a:lstStyle/>
          <a:p>
            <a:endParaRPr lang="en-US" dirty="0"/>
          </a:p>
          <a:p>
            <a:r>
              <a:rPr lang="en-US" u="sng" dirty="0">
                <a:hlinkClick r:id="rId2"/>
              </a:rPr>
              <a:t>www.autism-society.org/what-is/aspergers-syndrome/</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a:lstStyle/>
          <a:p>
            <a:r>
              <a:rPr lang="en-US" sz="3200" dirty="0" smtClean="0">
                <a:solidFill>
                  <a:srgbClr val="005293"/>
                </a:solidFill>
              </a:rPr>
              <a:t>What did I expect to find,</a:t>
            </a:r>
            <a:br>
              <a:rPr lang="en-US" sz="3200" dirty="0" smtClean="0">
                <a:solidFill>
                  <a:srgbClr val="005293"/>
                </a:solidFill>
              </a:rPr>
            </a:br>
            <a:r>
              <a:rPr lang="en-US" sz="3200" dirty="0" smtClean="0">
                <a:solidFill>
                  <a:srgbClr val="005293"/>
                </a:solidFill>
              </a:rPr>
              <a:t>and why?</a:t>
            </a:r>
            <a:endParaRPr lang="en-US" sz="3200" dirty="0">
              <a:solidFill>
                <a:srgbClr val="005293"/>
              </a:solidFill>
            </a:endParaRPr>
          </a:p>
        </p:txBody>
      </p:sp>
      <p:sp>
        <p:nvSpPr>
          <p:cNvPr id="3" name="Text Placeholder 2"/>
          <p:cNvSpPr>
            <a:spLocks noGrp="1"/>
          </p:cNvSpPr>
          <p:nvPr>
            <p:ph type="body" idx="1"/>
          </p:nvPr>
        </p:nvSpPr>
        <p:spPr>
          <a:xfrm>
            <a:off x="457200" y="1752600"/>
            <a:ext cx="8229600" cy="4828082"/>
          </a:xfrm>
        </p:spPr>
        <p:txBody>
          <a:bodyPr/>
          <a:lstStyle/>
          <a:p>
            <a:pPr>
              <a:spcAft>
                <a:spcPts val="1200"/>
              </a:spcAft>
            </a:pPr>
            <a:r>
              <a:rPr lang="en-US" sz="2000" dirty="0" smtClean="0">
                <a:solidFill>
                  <a:schemeClr val="tx1"/>
                </a:solidFill>
              </a:rPr>
              <a:t>As </a:t>
            </a:r>
            <a:r>
              <a:rPr lang="en-US" sz="2000" dirty="0">
                <a:solidFill>
                  <a:schemeClr val="tx1"/>
                </a:solidFill>
              </a:rPr>
              <a:t>I began this study, I expected to find standard guidelines and clear, concise information about neurodiversity and the neurodiversity movement. After all, this movement has been in process since the 1990s.</a:t>
            </a:r>
          </a:p>
          <a:p>
            <a:pPr>
              <a:spcAft>
                <a:spcPts val="1200"/>
              </a:spcAft>
            </a:pPr>
            <a:r>
              <a:rPr lang="en-US" sz="2000" dirty="0">
                <a:solidFill>
                  <a:schemeClr val="tx1"/>
                </a:solidFill>
              </a:rPr>
              <a:t>I assumed the literature would affirm my comprehension of the three conditions of focus (dyslexia, ADHD, and Asperger's Syndrome), because I have personal or direct experience with these conditions.</a:t>
            </a:r>
          </a:p>
          <a:p>
            <a:pPr>
              <a:spcAft>
                <a:spcPts val="1200"/>
              </a:spcAft>
            </a:pPr>
            <a:r>
              <a:rPr lang="en-US" sz="2000" dirty="0">
                <a:solidFill>
                  <a:schemeClr val="tx1"/>
                </a:solidFill>
              </a:rPr>
              <a:t>I expected to garner a brief list of useful facts and ideas that would improve the general understanding of neurodiversity. I was used to the accommodations that were available at the high school level. </a:t>
            </a:r>
          </a:p>
          <a:p>
            <a:pPr>
              <a:spcAft>
                <a:spcPts val="1200"/>
              </a:spcAft>
            </a:pPr>
            <a:r>
              <a:rPr lang="en-US" sz="2000" dirty="0">
                <a:solidFill>
                  <a:schemeClr val="tx1"/>
                </a:solidFill>
              </a:rPr>
              <a:t>I anticipated that the cost of implementing services and accommodations specific to the needs of this population would be cost-preventive.</a:t>
            </a:r>
          </a:p>
          <a:p>
            <a:endParaRPr lang="en-US" dirty="0"/>
          </a:p>
        </p:txBody>
      </p:sp>
    </p:spTree>
    <p:extLst>
      <p:ext uri="{BB962C8B-B14F-4D97-AF65-F5344CB8AC3E}">
        <p14:creationId xmlns:p14="http://schemas.microsoft.com/office/powerpoint/2010/main" val="3156017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a:lstStyle/>
          <a:p>
            <a:r>
              <a:rPr lang="en-US" sz="4000" dirty="0" smtClean="0">
                <a:solidFill>
                  <a:srgbClr val="005293"/>
                </a:solidFill>
              </a:rPr>
              <a:t>The Neurodiversity Concept</a:t>
            </a:r>
            <a:endParaRPr lang="en-US" sz="4000" dirty="0">
              <a:solidFill>
                <a:srgbClr val="005293"/>
              </a:solidFill>
            </a:endParaRPr>
          </a:p>
        </p:txBody>
      </p:sp>
      <p:sp>
        <p:nvSpPr>
          <p:cNvPr id="3" name="Text Placeholder 2"/>
          <p:cNvSpPr>
            <a:spLocks noGrp="1"/>
          </p:cNvSpPr>
          <p:nvPr>
            <p:ph type="body" idx="1"/>
          </p:nvPr>
        </p:nvSpPr>
        <p:spPr/>
        <p:txBody>
          <a:bodyPr/>
          <a:lstStyle/>
          <a:p>
            <a:pPr marL="118872" indent="0">
              <a:spcAft>
                <a:spcPts val="1200"/>
              </a:spcAft>
              <a:buNone/>
            </a:pPr>
            <a:r>
              <a:rPr lang="en-US" sz="2800" i="1" dirty="0">
                <a:solidFill>
                  <a:schemeClr val="tx1"/>
                </a:solidFill>
              </a:rPr>
              <a:t>"...a concept where neurological differences are to be recognized and respected as any other human variation. These differences can include those labeled with Dyspraxia, Dyslexia, Attention Deficit Hyperactivity Disorder, Dyscalculia, Autistic Spectrum, Tourette Syndrome, and others."</a:t>
            </a:r>
            <a:r>
              <a:rPr lang="en-US" sz="2800" dirty="0">
                <a:solidFill>
                  <a:schemeClr val="tx1"/>
                </a:solidFill>
              </a:rPr>
              <a:t> </a:t>
            </a:r>
            <a:endParaRPr lang="en-US" sz="2800" dirty="0" smtClean="0">
              <a:solidFill>
                <a:schemeClr val="tx1"/>
              </a:solidFill>
            </a:endParaRPr>
          </a:p>
          <a:p>
            <a:pPr marL="114300" indent="0" algn="r">
              <a:buNone/>
            </a:pPr>
            <a:r>
              <a:rPr lang="en-US" sz="2000" b="1" dirty="0" smtClean="0">
                <a:solidFill>
                  <a:schemeClr val="tx1"/>
                </a:solidFill>
              </a:rPr>
              <a:t>― </a:t>
            </a:r>
            <a:r>
              <a:rPr lang="en-US" sz="2000" b="1" dirty="0">
                <a:solidFill>
                  <a:schemeClr val="tx1"/>
                </a:solidFill>
              </a:rPr>
              <a:t>National Symposium on </a:t>
            </a:r>
            <a:r>
              <a:rPr lang="en-US" sz="2000" b="1" dirty="0" smtClean="0">
                <a:solidFill>
                  <a:schemeClr val="tx1"/>
                </a:solidFill>
              </a:rPr>
              <a:t>Neurodiversity (</a:t>
            </a:r>
            <a:r>
              <a:rPr lang="en-US" sz="2000" b="1" dirty="0">
                <a:solidFill>
                  <a:schemeClr val="tx1"/>
                </a:solidFill>
              </a:rPr>
              <a:t>2011</a:t>
            </a:r>
            <a:r>
              <a:rPr lang="en-US" sz="2000" b="1" dirty="0" smtClean="0">
                <a:solidFill>
                  <a:schemeClr val="tx1"/>
                </a:solidFill>
              </a:rPr>
              <a:t>)</a:t>
            </a:r>
            <a:br>
              <a:rPr lang="en-US" sz="2000" b="1" dirty="0" smtClean="0">
                <a:solidFill>
                  <a:schemeClr val="tx1"/>
                </a:solidFill>
              </a:rPr>
            </a:br>
            <a:r>
              <a:rPr lang="en-US" sz="2000" b="1" dirty="0" smtClean="0">
                <a:solidFill>
                  <a:schemeClr val="tx1"/>
                </a:solidFill>
              </a:rPr>
              <a:t>held at Syracuse University, New York</a:t>
            </a:r>
            <a:endParaRPr lang="en-US" sz="2000" b="1" dirty="0">
              <a:solidFill>
                <a:schemeClr val="tx1"/>
              </a:solidFill>
            </a:endParaRPr>
          </a:p>
          <a:p>
            <a:endParaRPr lang="en-US" dirty="0">
              <a:solidFill>
                <a:srgbClr val="005293"/>
              </a:solidFill>
            </a:endParaRPr>
          </a:p>
        </p:txBody>
      </p:sp>
    </p:spTree>
    <p:extLst>
      <p:ext uri="{BB962C8B-B14F-4D97-AF65-F5344CB8AC3E}">
        <p14:creationId xmlns:p14="http://schemas.microsoft.com/office/powerpoint/2010/main" val="377402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lvl="0" indent="0" algn="ctr" rtl="0">
              <a:spcBef>
                <a:spcPts val="0"/>
              </a:spcBef>
              <a:spcAft>
                <a:spcPts val="0"/>
              </a:spcAft>
              <a:buClr>
                <a:srgbClr val="6B7C72"/>
              </a:buClr>
              <a:buSzPts val="4800"/>
              <a:buFont typeface="Calibri"/>
              <a:buNone/>
            </a:pPr>
            <a:r>
              <a:rPr lang="en-US" sz="4000" dirty="0" smtClean="0">
                <a:solidFill>
                  <a:srgbClr val="005293"/>
                </a:solidFill>
              </a:rPr>
              <a:t>Neurodiversity is…</a:t>
            </a:r>
            <a:endParaRPr sz="4000" dirty="0">
              <a:solidFill>
                <a:srgbClr val="005293"/>
              </a:solidFill>
            </a:endParaRPr>
          </a:p>
        </p:txBody>
      </p:sp>
      <p:sp>
        <p:nvSpPr>
          <p:cNvPr id="136" name="Google Shape;136;p15"/>
          <p:cNvSpPr txBox="1">
            <a:spLocks noGrp="1"/>
          </p:cNvSpPr>
          <p:nvPr>
            <p:ph type="body" idx="1"/>
          </p:nvPr>
        </p:nvSpPr>
        <p:spPr>
          <a:xfrm>
            <a:off x="457200" y="2015694"/>
            <a:ext cx="8229600" cy="3967977"/>
          </a:xfrm>
          <a:prstGeom prst="rect">
            <a:avLst/>
          </a:prstGeom>
          <a:noFill/>
          <a:ln>
            <a:noFill/>
          </a:ln>
        </p:spPr>
        <p:txBody>
          <a:bodyPr spcFirstLastPara="1" wrap="square" lIns="91425" tIns="45700" rIns="91425" bIns="45700" anchor="t" anchorCtr="0">
            <a:noAutofit/>
          </a:bodyPr>
          <a:lstStyle/>
          <a:p>
            <a:pPr marL="114300" indent="0" algn="ctr">
              <a:spcBef>
                <a:spcPts val="0"/>
              </a:spcBef>
              <a:spcAft>
                <a:spcPts val="600"/>
              </a:spcAft>
              <a:buSzPts val="2400"/>
              <a:buNone/>
            </a:pPr>
            <a:r>
              <a:rPr lang="en-US" sz="3000" dirty="0" smtClean="0">
                <a:solidFill>
                  <a:srgbClr val="005293"/>
                </a:solidFill>
              </a:rPr>
              <a:t>A collection of</a:t>
            </a:r>
          </a:p>
          <a:p>
            <a:pPr marL="114300" indent="0" algn="ctr">
              <a:spcBef>
                <a:spcPts val="0"/>
              </a:spcBef>
              <a:spcAft>
                <a:spcPts val="600"/>
              </a:spcAft>
              <a:buSzPts val="2400"/>
              <a:buNone/>
            </a:pPr>
            <a:r>
              <a:rPr lang="en-US" sz="3600" dirty="0" smtClean="0">
                <a:solidFill>
                  <a:schemeClr val="tx1"/>
                </a:solidFill>
              </a:rPr>
              <a:t>Naturally Occurring</a:t>
            </a:r>
          </a:p>
          <a:p>
            <a:pPr marL="114300" indent="0" algn="ctr">
              <a:spcBef>
                <a:spcPts val="0"/>
              </a:spcBef>
              <a:spcAft>
                <a:spcPts val="2400"/>
              </a:spcAft>
              <a:buSzPts val="2400"/>
              <a:buNone/>
            </a:pPr>
            <a:r>
              <a:rPr lang="en-US" sz="3600" dirty="0" smtClean="0">
                <a:solidFill>
                  <a:schemeClr val="tx1"/>
                </a:solidFill>
              </a:rPr>
              <a:t>Neurological Conditions</a:t>
            </a:r>
            <a:r>
              <a:rPr lang="en-US" sz="3200" dirty="0" smtClean="0">
                <a:solidFill>
                  <a:schemeClr val="tx1"/>
                </a:solidFill>
              </a:rPr>
              <a:t> </a:t>
            </a:r>
          </a:p>
          <a:p>
            <a:pPr marL="114300" indent="0" algn="ctr">
              <a:spcBef>
                <a:spcPts val="0"/>
              </a:spcBef>
              <a:spcAft>
                <a:spcPts val="600"/>
              </a:spcAft>
              <a:buSzPts val="2400"/>
              <a:buNone/>
            </a:pPr>
            <a:r>
              <a:rPr lang="en-US" sz="3000" dirty="0" smtClean="0">
                <a:solidFill>
                  <a:srgbClr val="005293"/>
                </a:solidFill>
              </a:rPr>
              <a:t>Marked by</a:t>
            </a:r>
          </a:p>
          <a:p>
            <a:pPr marL="114300" lvl="0" indent="0" algn="ctr">
              <a:spcBef>
                <a:spcPts val="0"/>
              </a:spcBef>
              <a:spcAft>
                <a:spcPts val="600"/>
              </a:spcAft>
              <a:buClr>
                <a:srgbClr val="005293"/>
              </a:buClr>
              <a:buSzPts val="2400"/>
              <a:buNone/>
              <a:defRPr/>
            </a:pPr>
            <a:r>
              <a:rPr lang="en-US" sz="3200" dirty="0">
                <a:solidFill>
                  <a:schemeClr val="tx1"/>
                </a:solidFill>
              </a:rPr>
              <a:t>Difficulties in executive functioning</a:t>
            </a:r>
          </a:p>
          <a:p>
            <a:pPr marL="114300" lvl="0" indent="0" algn="ctr">
              <a:spcBef>
                <a:spcPts val="0"/>
              </a:spcBef>
              <a:spcAft>
                <a:spcPts val="1800"/>
              </a:spcAft>
              <a:buClr>
                <a:srgbClr val="005293"/>
              </a:buClr>
              <a:buSzPts val="2400"/>
              <a:buNone/>
              <a:defRPr/>
            </a:pPr>
            <a:r>
              <a:rPr lang="en-US" sz="3200" dirty="0">
                <a:solidFill>
                  <a:schemeClr val="tx1"/>
                </a:solidFill>
              </a:rPr>
              <a:t>Increased creativity</a:t>
            </a:r>
          </a:p>
          <a:p>
            <a:pPr marL="114300" indent="0" algn="ctr">
              <a:spcBef>
                <a:spcPts val="0"/>
              </a:spcBef>
              <a:buSzPts val="2400"/>
              <a:buNone/>
            </a:pPr>
            <a:endParaRPr lang="en-US" sz="3000" dirty="0" smtClean="0">
              <a:solidFill>
                <a:srgbClr val="005293"/>
              </a:solidFill>
            </a:endParaRPr>
          </a:p>
          <a:p>
            <a:pPr marL="114300" indent="0" algn="ctr">
              <a:spcBef>
                <a:spcPts val="0"/>
              </a:spcBef>
              <a:buSzPts val="2400"/>
              <a:buNone/>
            </a:pPr>
            <a:endParaRPr lang="en-US" sz="3000" dirty="0" smtClean="0">
              <a:solidFill>
                <a:srgbClr val="005293"/>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2700000" scaled="1"/>
          </a:gradFill>
          <a:ln>
            <a:noFill/>
          </a:ln>
        </p:spPr>
        <p:txBody>
          <a:bodyPr/>
          <a:lstStyle/>
          <a:p>
            <a:r>
              <a:rPr lang="en-US" sz="4000" dirty="0" smtClean="0">
                <a:solidFill>
                  <a:srgbClr val="005293"/>
                </a:solidFill>
              </a:rPr>
              <a:t>Executive Function Defined</a:t>
            </a:r>
            <a:endParaRPr lang="en-US" sz="4000" dirty="0"/>
          </a:p>
        </p:txBody>
      </p:sp>
      <p:sp>
        <p:nvSpPr>
          <p:cNvPr id="3" name="Text Placeholder 2"/>
          <p:cNvSpPr>
            <a:spLocks noGrp="1"/>
          </p:cNvSpPr>
          <p:nvPr>
            <p:ph type="body" idx="1"/>
          </p:nvPr>
        </p:nvSpPr>
        <p:spPr>
          <a:xfrm>
            <a:off x="457200" y="1755649"/>
            <a:ext cx="8229600" cy="4756664"/>
          </a:xfrm>
        </p:spPr>
        <p:txBody>
          <a:bodyPr/>
          <a:lstStyle/>
          <a:p>
            <a:pPr marL="114300" lvl="0" indent="0">
              <a:buNone/>
            </a:pPr>
            <a:r>
              <a:rPr lang="en-US" sz="2800" i="1" dirty="0" smtClean="0">
                <a:solidFill>
                  <a:schemeClr val="tx1"/>
                </a:solidFill>
              </a:rPr>
              <a:t>“Executive </a:t>
            </a:r>
            <a:r>
              <a:rPr lang="en-US" sz="2800" i="1" dirty="0">
                <a:solidFill>
                  <a:schemeClr val="tx1"/>
                </a:solidFill>
              </a:rPr>
              <a:t>functions </a:t>
            </a:r>
            <a:r>
              <a:rPr lang="en-US" sz="2800" i="1" dirty="0" smtClean="0">
                <a:solidFill>
                  <a:schemeClr val="tx1"/>
                </a:solidFill>
              </a:rPr>
              <a:t>refer </a:t>
            </a:r>
            <a:r>
              <a:rPr lang="en-US" sz="2800" i="1" dirty="0">
                <a:solidFill>
                  <a:schemeClr val="tx1"/>
                </a:solidFill>
              </a:rPr>
              <a:t>to a family of top-down mental processes needed when you have to concentrate and pay attention, when going on automatic or relying on instinct or intuition would be ill-advised, insufficient, or </a:t>
            </a:r>
            <a:r>
              <a:rPr lang="en-US" sz="2800" i="1" dirty="0" smtClean="0">
                <a:solidFill>
                  <a:schemeClr val="tx1"/>
                </a:solidFill>
              </a:rPr>
              <a:t>impossible.”</a:t>
            </a:r>
          </a:p>
          <a:p>
            <a:pPr marL="114300" lvl="0" indent="0" algn="r">
              <a:buNone/>
            </a:pPr>
            <a:r>
              <a:rPr lang="en-US" sz="2000" b="1" dirty="0" smtClean="0">
                <a:solidFill>
                  <a:schemeClr val="tx1"/>
                </a:solidFill>
              </a:rPr>
              <a:t>― Adele Diamond</a:t>
            </a:r>
          </a:p>
          <a:p>
            <a:pPr marL="114300" lvl="0" indent="0" algn="r">
              <a:buNone/>
            </a:pPr>
            <a:endParaRPr lang="en-US" sz="2000" b="1" dirty="0" smtClean="0"/>
          </a:p>
          <a:p>
            <a:pPr marL="114300" lvl="0" indent="0" algn="r">
              <a:buNone/>
            </a:pPr>
            <a:r>
              <a:rPr lang="en-US" sz="2000" b="1" dirty="0" smtClean="0"/>
              <a:t/>
            </a:r>
            <a:br>
              <a:rPr lang="en-US" sz="2000" b="1" dirty="0" smtClean="0"/>
            </a:br>
            <a:r>
              <a:rPr lang="en-US" sz="2000" dirty="0">
                <a:solidFill>
                  <a:schemeClr val="tx1"/>
                </a:solidFill>
              </a:rPr>
              <a:t>Adele Diamond is the Tier 1 Canada Research Chair </a:t>
            </a:r>
            <a:r>
              <a:rPr lang="en-US" sz="2000" dirty="0" smtClean="0">
                <a:solidFill>
                  <a:schemeClr val="tx1"/>
                </a:solidFill>
              </a:rPr>
              <a:t>Professor</a:t>
            </a:r>
            <a:br>
              <a:rPr lang="en-US" sz="2000" dirty="0" smtClean="0">
                <a:solidFill>
                  <a:schemeClr val="tx1"/>
                </a:solidFill>
              </a:rPr>
            </a:br>
            <a:r>
              <a:rPr lang="en-US" sz="2000" dirty="0" smtClean="0">
                <a:solidFill>
                  <a:schemeClr val="tx1"/>
                </a:solidFill>
              </a:rPr>
              <a:t>of </a:t>
            </a:r>
            <a:r>
              <a:rPr lang="en-US" sz="2000" dirty="0">
                <a:solidFill>
                  <a:schemeClr val="tx1"/>
                </a:solidFill>
              </a:rPr>
              <a:t>Developmental Cognitive Neuroscience at the University of </a:t>
            </a:r>
            <a:r>
              <a:rPr lang="en-US" sz="2000" dirty="0" smtClean="0">
                <a:solidFill>
                  <a:schemeClr val="tx1"/>
                </a:solidFill>
              </a:rPr>
              <a:t>British Columbia</a:t>
            </a:r>
            <a:r>
              <a:rPr lang="en-US" sz="2000" dirty="0">
                <a:solidFill>
                  <a:schemeClr val="tx1"/>
                </a:solidFill>
              </a:rPr>
              <a:t>, a Fellow of the Royal Society of Canada</a:t>
            </a:r>
            <a:r>
              <a:rPr lang="en-US" sz="2000" dirty="0" smtClean="0">
                <a:solidFill>
                  <a:schemeClr val="tx1"/>
                </a:solidFill>
              </a:rPr>
              <a:t>, and </a:t>
            </a:r>
            <a:r>
              <a:rPr lang="en-US" sz="2000" dirty="0">
                <a:solidFill>
                  <a:schemeClr val="tx1"/>
                </a:solidFill>
              </a:rPr>
              <a:t>was recently </a:t>
            </a:r>
            <a:r>
              <a:rPr lang="en-US" sz="2000" dirty="0" smtClean="0">
                <a:solidFill>
                  <a:schemeClr val="tx1"/>
                </a:solidFill>
              </a:rPr>
              <a:t>listed</a:t>
            </a:r>
            <a:br>
              <a:rPr lang="en-US" sz="2000" dirty="0" smtClean="0">
                <a:solidFill>
                  <a:schemeClr val="tx1"/>
                </a:solidFill>
              </a:rPr>
            </a:br>
            <a:r>
              <a:rPr lang="en-US" sz="2000" dirty="0" smtClean="0">
                <a:solidFill>
                  <a:schemeClr val="tx1"/>
                </a:solidFill>
              </a:rPr>
              <a:t>as </a:t>
            </a:r>
            <a:r>
              <a:rPr lang="en-US" sz="2000" dirty="0">
                <a:solidFill>
                  <a:schemeClr val="tx1"/>
                </a:solidFill>
              </a:rPr>
              <a:t>one of the 15 most influential </a:t>
            </a:r>
            <a:r>
              <a:rPr lang="en-US" sz="2000" dirty="0" smtClean="0">
                <a:solidFill>
                  <a:schemeClr val="tx1"/>
                </a:solidFill>
              </a:rPr>
              <a:t>neuroscientists.</a:t>
            </a:r>
            <a:endParaRPr lang="en-US" sz="2000" b="1" dirty="0" smtClean="0">
              <a:solidFill>
                <a:schemeClr val="tx1"/>
              </a:solidFill>
            </a:endParaRPr>
          </a:p>
        </p:txBody>
      </p:sp>
    </p:spTree>
    <p:extLst>
      <p:ext uri="{BB962C8B-B14F-4D97-AF65-F5344CB8AC3E}">
        <p14:creationId xmlns:p14="http://schemas.microsoft.com/office/powerpoint/2010/main" val="1691160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Apothecary">
  <a:themeElements>
    <a:clrScheme name="Custom 3">
      <a:dk1>
        <a:srgbClr val="000000"/>
      </a:dk1>
      <a:lt1>
        <a:srgbClr val="FFFFFF"/>
      </a:lt1>
      <a:dk2>
        <a:srgbClr val="564B3C"/>
      </a:dk2>
      <a:lt2>
        <a:srgbClr val="ECEDD1"/>
      </a:lt2>
      <a:accent1>
        <a:srgbClr val="005293"/>
      </a:accent1>
      <a:accent2>
        <a:srgbClr val="3F9C35"/>
      </a:accent2>
      <a:accent3>
        <a:srgbClr val="564B3C"/>
      </a:accent3>
      <a:accent4>
        <a:srgbClr val="848058"/>
      </a:accent4>
      <a:accent5>
        <a:srgbClr val="E8B54D"/>
      </a:accent5>
      <a:accent6>
        <a:srgbClr val="786C71"/>
      </a:accent6>
      <a:hlink>
        <a:srgbClr val="0070C0"/>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7942</TotalTime>
  <Words>2720</Words>
  <Application>Microsoft Office PowerPoint</Application>
  <PresentationFormat>On-screen Show (4:3)</PresentationFormat>
  <Paragraphs>346</Paragraphs>
  <Slides>59</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Times New Roman</vt:lpstr>
      <vt:lpstr>Apothecary</vt:lpstr>
      <vt:lpstr>NEURODIVERSITY  IN THE RURAL COMMUNITY COLLEGE </vt:lpstr>
      <vt:lpstr>Purpose of the Presentation</vt:lpstr>
      <vt:lpstr>PowerPoint Presentation</vt:lpstr>
      <vt:lpstr>What did I study, and why is it important?</vt:lpstr>
      <vt:lpstr>PowerPoint Presentation</vt:lpstr>
      <vt:lpstr>What did I expect to find, and why?</vt:lpstr>
      <vt:lpstr>The Neurodiversity Concept</vt:lpstr>
      <vt:lpstr>Neurodiversity is…</vt:lpstr>
      <vt:lpstr>Executive Function Defined</vt:lpstr>
      <vt:lpstr>Elements of Executive Function </vt:lpstr>
      <vt:lpstr>Misconceptions About Neurodiversity</vt:lpstr>
      <vt:lpstr>PowerPoint Presentation</vt:lpstr>
      <vt:lpstr>What is Dyslexia?</vt:lpstr>
      <vt:lpstr>Dyslexia Facts</vt:lpstr>
      <vt:lpstr>More Dyslexia Facts</vt:lpstr>
      <vt:lpstr>Signs of Dyslexia</vt:lpstr>
      <vt:lpstr>More Signs of Dyslexia</vt:lpstr>
      <vt:lpstr>PowerPoint Presentation</vt:lpstr>
      <vt:lpstr>Dyslexia in the Classroom</vt:lpstr>
      <vt:lpstr>Strengths of a Person with Dyslexia</vt:lpstr>
      <vt:lpstr>Common Career Interests</vt:lpstr>
      <vt:lpstr>Support for Students with Dyslexia</vt:lpstr>
      <vt:lpstr>More Support</vt:lpstr>
      <vt:lpstr>PowerPoint Presentation</vt:lpstr>
      <vt:lpstr>What is ADHD?</vt:lpstr>
      <vt:lpstr>Facts about ADHD</vt:lpstr>
      <vt:lpstr>More Facts about ADHD</vt:lpstr>
      <vt:lpstr>Signs of Hyperactivity and Impulsivity</vt:lpstr>
      <vt:lpstr>Signs of Inattentiveness</vt:lpstr>
      <vt:lpstr>ADHD in the Classroom</vt:lpstr>
      <vt:lpstr>Strengths of a Person with ADHD</vt:lpstr>
      <vt:lpstr>Support for Students with ADHD</vt:lpstr>
      <vt:lpstr>PowerPoint Presentation</vt:lpstr>
      <vt:lpstr>What is Asperger’s?</vt:lpstr>
      <vt:lpstr>Facts About Asperger’s</vt:lpstr>
      <vt:lpstr>More Facts About Asperger’s</vt:lpstr>
      <vt:lpstr>PowerPoint Presentation</vt:lpstr>
      <vt:lpstr>More Signs of Asperger’s</vt:lpstr>
      <vt:lpstr>Challenges of Asperger’s</vt:lpstr>
      <vt:lpstr>Asperger’s in the Classroom</vt:lpstr>
      <vt:lpstr>Strengths of a Person with Asperger’s</vt:lpstr>
      <vt:lpstr>More Strengths</vt:lpstr>
      <vt:lpstr>Support for Students with Asperger’s</vt:lpstr>
      <vt:lpstr>More Support</vt:lpstr>
      <vt:lpstr>PowerPoint Presentation</vt:lpstr>
      <vt:lpstr>PowerPoint Presentation</vt:lpstr>
      <vt:lpstr>PowerPoint Presentation</vt:lpstr>
      <vt:lpstr>Discovery, Cont.</vt:lpstr>
      <vt:lpstr>Discovery, Cont.</vt:lpstr>
      <vt:lpstr>What Next?</vt:lpstr>
      <vt:lpstr>To be creative and willing to help</vt:lpstr>
      <vt:lpstr>Brainstorming  &amp; Sharing Ideas</vt:lpstr>
      <vt:lpstr>Self-Advocacy</vt:lpstr>
      <vt:lpstr>PowerPoint Presentation</vt:lpstr>
      <vt:lpstr>Most of all…</vt:lpstr>
      <vt:lpstr>References</vt:lpstr>
      <vt:lpstr>References, Cont.</vt:lpstr>
      <vt:lpstr>References, Cont.</vt:lpstr>
      <vt:lpstr>References,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NEURODIVERSITY  IN RURAL COMMUNITY COLLEGE</dc:title>
  <dc:creator>Cynthia</dc:creator>
  <cp:lastModifiedBy>Michael Thomas</cp:lastModifiedBy>
  <cp:revision>191</cp:revision>
  <cp:lastPrinted>2019-04-24T03:22:36Z</cp:lastPrinted>
  <dcterms:modified xsi:type="dcterms:W3CDTF">2021-08-04T14:53:54Z</dcterms:modified>
</cp:coreProperties>
</file>