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265" r:id="rId6"/>
    <p:sldId id="268" r:id="rId7"/>
    <p:sldId id="271" r:id="rId8"/>
    <p:sldId id="277" r:id="rId9"/>
    <p:sldId id="285" r:id="rId10"/>
    <p:sldId id="278" r:id="rId11"/>
    <p:sldId id="279" r:id="rId12"/>
    <p:sldId id="280" r:id="rId13"/>
    <p:sldId id="276" r:id="rId14"/>
    <p:sldId id="257" r:id="rId15"/>
    <p:sldId id="261" r:id="rId16"/>
    <p:sldId id="263" r:id="rId17"/>
    <p:sldId id="269" r:id="rId18"/>
    <p:sldId id="272" r:id="rId19"/>
    <p:sldId id="281" r:id="rId20"/>
    <p:sldId id="283" r:id="rId21"/>
    <p:sldId id="282" r:id="rId22"/>
    <p:sldId id="260" r:id="rId23"/>
    <p:sldId id="259" r:id="rId24"/>
    <p:sldId id="258" r:id="rId25"/>
    <p:sldId id="262" r:id="rId26"/>
    <p:sldId id="270" r:id="rId27"/>
    <p:sldId id="266" r:id="rId28"/>
    <p:sldId id="274" r:id="rId29"/>
    <p:sldId id="275" r:id="rId30"/>
    <p:sldId id="27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4" d="100"/>
          <a:sy n="104" d="100"/>
        </p:scale>
        <p:origin x="87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diah L Dillon" userId="5a892e4e-bdfa-444f-ba0a-00959434a8ce" providerId="ADAL" clId="{15202206-0F92-4797-9735-45657F41A59D}"/>
    <pc:docChg chg="undo redo custSel addSld delSld modSld sldOrd">
      <pc:chgData name="Jediah L Dillon" userId="5a892e4e-bdfa-444f-ba0a-00959434a8ce" providerId="ADAL" clId="{15202206-0F92-4797-9735-45657F41A59D}" dt="2026-10-29T05:51:20.215" v="5404" actId="20577"/>
      <pc:docMkLst>
        <pc:docMk/>
      </pc:docMkLst>
      <pc:sldChg chg="addSp delSp modSp new mod ord modNotesTx">
        <pc:chgData name="Jediah L Dillon" userId="5a892e4e-bdfa-444f-ba0a-00959434a8ce" providerId="ADAL" clId="{15202206-0F92-4797-9735-45657F41A59D}" dt="2026-10-29T05:51:20.215" v="5404" actId="20577"/>
        <pc:sldMkLst>
          <pc:docMk/>
          <pc:sldMk cId="614803592" sldId="27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08CA1C-729E-4802-8914-8FE777D5E604}"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B892E3C1-1700-42B0-A0F1-CE3ADFF437A0}">
      <dgm:prSet/>
      <dgm:spPr/>
      <dgm:t>
        <a:bodyPr/>
        <a:lstStyle/>
        <a:p>
          <a:r>
            <a:rPr lang="en-US"/>
            <a:t>Gravitational Constant</a:t>
          </a:r>
        </a:p>
      </dgm:t>
    </dgm:pt>
    <dgm:pt modelId="{28232012-7308-4650-A732-A4C953DB9236}" type="parTrans" cxnId="{326A5DF6-5B41-4340-9E6D-7DB7F10F90F9}">
      <dgm:prSet/>
      <dgm:spPr/>
      <dgm:t>
        <a:bodyPr/>
        <a:lstStyle/>
        <a:p>
          <a:endParaRPr lang="en-US"/>
        </a:p>
      </dgm:t>
    </dgm:pt>
    <dgm:pt modelId="{0E481322-5462-4628-9D44-92491A4B0D70}" type="sibTrans" cxnId="{326A5DF6-5B41-4340-9E6D-7DB7F10F90F9}">
      <dgm:prSet/>
      <dgm:spPr/>
      <dgm:t>
        <a:bodyPr/>
        <a:lstStyle/>
        <a:p>
          <a:endParaRPr lang="en-US"/>
        </a:p>
      </dgm:t>
    </dgm:pt>
    <dgm:pt modelId="{745F8E32-F87B-4C36-BE7B-B33021A969DF}">
      <dgm:prSet/>
      <dgm:spPr/>
      <dgm:t>
        <a:bodyPr/>
        <a:lstStyle/>
        <a:p>
          <a:r>
            <a:rPr lang="en-US"/>
            <a:t>Inverse-Square Law</a:t>
          </a:r>
        </a:p>
      </dgm:t>
    </dgm:pt>
    <dgm:pt modelId="{E2BE4804-ECAF-449B-BEE7-96FEFF8EEF9E}" type="parTrans" cxnId="{34C4B24F-171D-497E-B703-776D320A9CB4}">
      <dgm:prSet/>
      <dgm:spPr/>
      <dgm:t>
        <a:bodyPr/>
        <a:lstStyle/>
        <a:p>
          <a:endParaRPr lang="en-US"/>
        </a:p>
      </dgm:t>
    </dgm:pt>
    <dgm:pt modelId="{B08C17C2-AA01-4A1A-99D9-3DDE090B8D4C}" type="sibTrans" cxnId="{34C4B24F-171D-497E-B703-776D320A9CB4}">
      <dgm:prSet/>
      <dgm:spPr/>
      <dgm:t>
        <a:bodyPr/>
        <a:lstStyle/>
        <a:p>
          <a:endParaRPr lang="en-US"/>
        </a:p>
      </dgm:t>
    </dgm:pt>
    <dgm:pt modelId="{28A11A18-AE48-4499-89AE-885D59E1BE95}">
      <dgm:prSet/>
      <dgm:spPr/>
      <dgm:t>
        <a:bodyPr/>
        <a:lstStyle/>
        <a:p>
          <a:r>
            <a:rPr lang="en-US"/>
            <a:t>Mass Dependence</a:t>
          </a:r>
        </a:p>
      </dgm:t>
    </dgm:pt>
    <dgm:pt modelId="{BD30F73F-FA34-49F6-A5B3-88DBE964BC1C}" type="parTrans" cxnId="{01FFF286-9E13-4902-BA77-3217CDC9C5EA}">
      <dgm:prSet/>
      <dgm:spPr/>
      <dgm:t>
        <a:bodyPr/>
        <a:lstStyle/>
        <a:p>
          <a:endParaRPr lang="en-US"/>
        </a:p>
      </dgm:t>
    </dgm:pt>
    <dgm:pt modelId="{3C0ADFD5-692C-491D-AC6D-5DAF2C07F498}" type="sibTrans" cxnId="{01FFF286-9E13-4902-BA77-3217CDC9C5EA}">
      <dgm:prSet/>
      <dgm:spPr/>
      <dgm:t>
        <a:bodyPr/>
        <a:lstStyle/>
        <a:p>
          <a:endParaRPr lang="en-US"/>
        </a:p>
      </dgm:t>
    </dgm:pt>
    <dgm:pt modelId="{BCD9A21E-8FC6-4020-9583-3FA1A028D186}" type="pres">
      <dgm:prSet presAssocID="{2008CA1C-729E-4802-8914-8FE777D5E604}" presName="hierChild1" presStyleCnt="0">
        <dgm:presLayoutVars>
          <dgm:chPref val="1"/>
          <dgm:dir/>
          <dgm:animOne val="branch"/>
          <dgm:animLvl val="lvl"/>
          <dgm:resizeHandles/>
        </dgm:presLayoutVars>
      </dgm:prSet>
      <dgm:spPr/>
    </dgm:pt>
    <dgm:pt modelId="{DDFB7744-4ADD-4CFD-B838-14EBE96DE459}" type="pres">
      <dgm:prSet presAssocID="{B892E3C1-1700-42B0-A0F1-CE3ADFF437A0}" presName="hierRoot1" presStyleCnt="0"/>
      <dgm:spPr/>
    </dgm:pt>
    <dgm:pt modelId="{A4600076-2837-49B5-8CBE-6F1984D703B4}" type="pres">
      <dgm:prSet presAssocID="{B892E3C1-1700-42B0-A0F1-CE3ADFF437A0}" presName="composite" presStyleCnt="0"/>
      <dgm:spPr/>
    </dgm:pt>
    <dgm:pt modelId="{9ACE4486-33E1-414C-91BC-B98C2F81E3EA}" type="pres">
      <dgm:prSet presAssocID="{B892E3C1-1700-42B0-A0F1-CE3ADFF437A0}" presName="background" presStyleLbl="node0" presStyleIdx="0" presStyleCnt="3"/>
      <dgm:spPr/>
    </dgm:pt>
    <dgm:pt modelId="{36825729-774E-499F-A550-9EF85932D829}" type="pres">
      <dgm:prSet presAssocID="{B892E3C1-1700-42B0-A0F1-CE3ADFF437A0}" presName="text" presStyleLbl="fgAcc0" presStyleIdx="0" presStyleCnt="3">
        <dgm:presLayoutVars>
          <dgm:chPref val="3"/>
        </dgm:presLayoutVars>
      </dgm:prSet>
      <dgm:spPr/>
    </dgm:pt>
    <dgm:pt modelId="{5E9DC4A8-F214-4939-9ADA-96D4963FB358}" type="pres">
      <dgm:prSet presAssocID="{B892E3C1-1700-42B0-A0F1-CE3ADFF437A0}" presName="hierChild2" presStyleCnt="0"/>
      <dgm:spPr/>
    </dgm:pt>
    <dgm:pt modelId="{670B4AEC-5394-402F-B38D-9E4E7AE92FDE}" type="pres">
      <dgm:prSet presAssocID="{745F8E32-F87B-4C36-BE7B-B33021A969DF}" presName="hierRoot1" presStyleCnt="0"/>
      <dgm:spPr/>
    </dgm:pt>
    <dgm:pt modelId="{412A24D6-3ECB-4AB6-B6E7-D96B87C3C4B4}" type="pres">
      <dgm:prSet presAssocID="{745F8E32-F87B-4C36-BE7B-B33021A969DF}" presName="composite" presStyleCnt="0"/>
      <dgm:spPr/>
    </dgm:pt>
    <dgm:pt modelId="{D275DD90-53E4-491E-A81C-BDA2D9ECB34C}" type="pres">
      <dgm:prSet presAssocID="{745F8E32-F87B-4C36-BE7B-B33021A969DF}" presName="background" presStyleLbl="node0" presStyleIdx="1" presStyleCnt="3"/>
      <dgm:spPr/>
    </dgm:pt>
    <dgm:pt modelId="{EDFE88A5-01BE-479C-889E-A7B0D4E0B30B}" type="pres">
      <dgm:prSet presAssocID="{745F8E32-F87B-4C36-BE7B-B33021A969DF}" presName="text" presStyleLbl="fgAcc0" presStyleIdx="1" presStyleCnt="3">
        <dgm:presLayoutVars>
          <dgm:chPref val="3"/>
        </dgm:presLayoutVars>
      </dgm:prSet>
      <dgm:spPr/>
    </dgm:pt>
    <dgm:pt modelId="{BC16DC07-8859-4C7E-9A87-912D31841496}" type="pres">
      <dgm:prSet presAssocID="{745F8E32-F87B-4C36-BE7B-B33021A969DF}" presName="hierChild2" presStyleCnt="0"/>
      <dgm:spPr/>
    </dgm:pt>
    <dgm:pt modelId="{09E4A3AD-7E34-48D5-8D9A-5C9F3EAC19E7}" type="pres">
      <dgm:prSet presAssocID="{28A11A18-AE48-4499-89AE-885D59E1BE95}" presName="hierRoot1" presStyleCnt="0"/>
      <dgm:spPr/>
    </dgm:pt>
    <dgm:pt modelId="{C8ECB0DD-380A-444C-9805-C3256C3A2589}" type="pres">
      <dgm:prSet presAssocID="{28A11A18-AE48-4499-89AE-885D59E1BE95}" presName="composite" presStyleCnt="0"/>
      <dgm:spPr/>
    </dgm:pt>
    <dgm:pt modelId="{B662876E-D8D8-419F-9C50-6E1ACAD24292}" type="pres">
      <dgm:prSet presAssocID="{28A11A18-AE48-4499-89AE-885D59E1BE95}" presName="background" presStyleLbl="node0" presStyleIdx="2" presStyleCnt="3"/>
      <dgm:spPr/>
    </dgm:pt>
    <dgm:pt modelId="{0999FCDF-11C1-4A43-BA89-998CEE798F16}" type="pres">
      <dgm:prSet presAssocID="{28A11A18-AE48-4499-89AE-885D59E1BE95}" presName="text" presStyleLbl="fgAcc0" presStyleIdx="2" presStyleCnt="3">
        <dgm:presLayoutVars>
          <dgm:chPref val="3"/>
        </dgm:presLayoutVars>
      </dgm:prSet>
      <dgm:spPr/>
    </dgm:pt>
    <dgm:pt modelId="{688C1A4A-0A18-47DE-B6F5-B2C425E2092D}" type="pres">
      <dgm:prSet presAssocID="{28A11A18-AE48-4499-89AE-885D59E1BE95}" presName="hierChild2" presStyleCnt="0"/>
      <dgm:spPr/>
    </dgm:pt>
  </dgm:ptLst>
  <dgm:cxnLst>
    <dgm:cxn modelId="{25F8636B-0D65-4553-8F02-C292E3DB6CAA}" type="presOf" srcId="{B892E3C1-1700-42B0-A0F1-CE3ADFF437A0}" destId="{36825729-774E-499F-A550-9EF85932D829}" srcOrd="0" destOrd="0" presId="urn:microsoft.com/office/officeart/2005/8/layout/hierarchy1"/>
    <dgm:cxn modelId="{34C4B24F-171D-497E-B703-776D320A9CB4}" srcId="{2008CA1C-729E-4802-8914-8FE777D5E604}" destId="{745F8E32-F87B-4C36-BE7B-B33021A969DF}" srcOrd="1" destOrd="0" parTransId="{E2BE4804-ECAF-449B-BEE7-96FEFF8EEF9E}" sibTransId="{B08C17C2-AA01-4A1A-99D9-3DDE090B8D4C}"/>
    <dgm:cxn modelId="{46B92856-6DE8-4F22-8DB3-AE4CCB1EB099}" type="presOf" srcId="{28A11A18-AE48-4499-89AE-885D59E1BE95}" destId="{0999FCDF-11C1-4A43-BA89-998CEE798F16}" srcOrd="0" destOrd="0" presId="urn:microsoft.com/office/officeart/2005/8/layout/hierarchy1"/>
    <dgm:cxn modelId="{01FFF286-9E13-4902-BA77-3217CDC9C5EA}" srcId="{2008CA1C-729E-4802-8914-8FE777D5E604}" destId="{28A11A18-AE48-4499-89AE-885D59E1BE95}" srcOrd="2" destOrd="0" parTransId="{BD30F73F-FA34-49F6-A5B3-88DBE964BC1C}" sibTransId="{3C0ADFD5-692C-491D-AC6D-5DAF2C07F498}"/>
    <dgm:cxn modelId="{1BEAD5D6-72BE-4DCC-A77D-17E995C38E3B}" type="presOf" srcId="{745F8E32-F87B-4C36-BE7B-B33021A969DF}" destId="{EDFE88A5-01BE-479C-889E-A7B0D4E0B30B}" srcOrd="0" destOrd="0" presId="urn:microsoft.com/office/officeart/2005/8/layout/hierarchy1"/>
    <dgm:cxn modelId="{2718D5DF-CC24-4386-ADD4-23E3D3960EDA}" type="presOf" srcId="{2008CA1C-729E-4802-8914-8FE777D5E604}" destId="{BCD9A21E-8FC6-4020-9583-3FA1A028D186}" srcOrd="0" destOrd="0" presId="urn:microsoft.com/office/officeart/2005/8/layout/hierarchy1"/>
    <dgm:cxn modelId="{326A5DF6-5B41-4340-9E6D-7DB7F10F90F9}" srcId="{2008CA1C-729E-4802-8914-8FE777D5E604}" destId="{B892E3C1-1700-42B0-A0F1-CE3ADFF437A0}" srcOrd="0" destOrd="0" parTransId="{28232012-7308-4650-A732-A4C953DB9236}" sibTransId="{0E481322-5462-4628-9D44-92491A4B0D70}"/>
    <dgm:cxn modelId="{B2DDE162-D8A6-40DF-ADC5-015ED6189007}" type="presParOf" srcId="{BCD9A21E-8FC6-4020-9583-3FA1A028D186}" destId="{DDFB7744-4ADD-4CFD-B838-14EBE96DE459}" srcOrd="0" destOrd="0" presId="urn:microsoft.com/office/officeart/2005/8/layout/hierarchy1"/>
    <dgm:cxn modelId="{C1A3E3CE-355B-4288-B47A-C1FA28917296}" type="presParOf" srcId="{DDFB7744-4ADD-4CFD-B838-14EBE96DE459}" destId="{A4600076-2837-49B5-8CBE-6F1984D703B4}" srcOrd="0" destOrd="0" presId="urn:microsoft.com/office/officeart/2005/8/layout/hierarchy1"/>
    <dgm:cxn modelId="{4A95B19E-D3B6-4899-BC09-1F0C44AA339D}" type="presParOf" srcId="{A4600076-2837-49B5-8CBE-6F1984D703B4}" destId="{9ACE4486-33E1-414C-91BC-B98C2F81E3EA}" srcOrd="0" destOrd="0" presId="urn:microsoft.com/office/officeart/2005/8/layout/hierarchy1"/>
    <dgm:cxn modelId="{2051D7E1-0778-464D-83D0-03DCB2618837}" type="presParOf" srcId="{A4600076-2837-49B5-8CBE-6F1984D703B4}" destId="{36825729-774E-499F-A550-9EF85932D829}" srcOrd="1" destOrd="0" presId="urn:microsoft.com/office/officeart/2005/8/layout/hierarchy1"/>
    <dgm:cxn modelId="{A6966AD5-3F45-41B1-94B1-E7D7F9CF75D4}" type="presParOf" srcId="{DDFB7744-4ADD-4CFD-B838-14EBE96DE459}" destId="{5E9DC4A8-F214-4939-9ADA-96D4963FB358}" srcOrd="1" destOrd="0" presId="urn:microsoft.com/office/officeart/2005/8/layout/hierarchy1"/>
    <dgm:cxn modelId="{71204676-F43C-4FFC-8B3B-53072E721C6C}" type="presParOf" srcId="{BCD9A21E-8FC6-4020-9583-3FA1A028D186}" destId="{670B4AEC-5394-402F-B38D-9E4E7AE92FDE}" srcOrd="1" destOrd="0" presId="urn:microsoft.com/office/officeart/2005/8/layout/hierarchy1"/>
    <dgm:cxn modelId="{449FA28B-6C7D-400F-95FC-A10D1C759A23}" type="presParOf" srcId="{670B4AEC-5394-402F-B38D-9E4E7AE92FDE}" destId="{412A24D6-3ECB-4AB6-B6E7-D96B87C3C4B4}" srcOrd="0" destOrd="0" presId="urn:microsoft.com/office/officeart/2005/8/layout/hierarchy1"/>
    <dgm:cxn modelId="{B1D8DF8E-A976-418D-AB07-17DAAC4DEBA1}" type="presParOf" srcId="{412A24D6-3ECB-4AB6-B6E7-D96B87C3C4B4}" destId="{D275DD90-53E4-491E-A81C-BDA2D9ECB34C}" srcOrd="0" destOrd="0" presId="urn:microsoft.com/office/officeart/2005/8/layout/hierarchy1"/>
    <dgm:cxn modelId="{957EAC43-17D7-4096-88CA-A393F000B008}" type="presParOf" srcId="{412A24D6-3ECB-4AB6-B6E7-D96B87C3C4B4}" destId="{EDFE88A5-01BE-479C-889E-A7B0D4E0B30B}" srcOrd="1" destOrd="0" presId="urn:microsoft.com/office/officeart/2005/8/layout/hierarchy1"/>
    <dgm:cxn modelId="{828BAD71-198A-4DDC-BF73-9E1334B34F18}" type="presParOf" srcId="{670B4AEC-5394-402F-B38D-9E4E7AE92FDE}" destId="{BC16DC07-8859-4C7E-9A87-912D31841496}" srcOrd="1" destOrd="0" presId="urn:microsoft.com/office/officeart/2005/8/layout/hierarchy1"/>
    <dgm:cxn modelId="{762C4BBC-0B8E-49BC-ACDE-0EA0A19A66AF}" type="presParOf" srcId="{BCD9A21E-8FC6-4020-9583-3FA1A028D186}" destId="{09E4A3AD-7E34-48D5-8D9A-5C9F3EAC19E7}" srcOrd="2" destOrd="0" presId="urn:microsoft.com/office/officeart/2005/8/layout/hierarchy1"/>
    <dgm:cxn modelId="{CAFFEF24-665B-4C50-AB19-745903F5857B}" type="presParOf" srcId="{09E4A3AD-7E34-48D5-8D9A-5C9F3EAC19E7}" destId="{C8ECB0DD-380A-444C-9805-C3256C3A2589}" srcOrd="0" destOrd="0" presId="urn:microsoft.com/office/officeart/2005/8/layout/hierarchy1"/>
    <dgm:cxn modelId="{DC00AE16-BA1E-4E32-8B2A-E4AB38AFC89C}" type="presParOf" srcId="{C8ECB0DD-380A-444C-9805-C3256C3A2589}" destId="{B662876E-D8D8-419F-9C50-6E1ACAD24292}" srcOrd="0" destOrd="0" presId="urn:microsoft.com/office/officeart/2005/8/layout/hierarchy1"/>
    <dgm:cxn modelId="{5D9538BC-CCB3-4C39-A15F-AB5B0C27212F}" type="presParOf" srcId="{C8ECB0DD-380A-444C-9805-C3256C3A2589}" destId="{0999FCDF-11C1-4A43-BA89-998CEE798F16}" srcOrd="1" destOrd="0" presId="urn:microsoft.com/office/officeart/2005/8/layout/hierarchy1"/>
    <dgm:cxn modelId="{823BADE6-992C-4078-8AF3-16FDB258CF74}" type="presParOf" srcId="{09E4A3AD-7E34-48D5-8D9A-5C9F3EAC19E7}" destId="{688C1A4A-0A18-47DE-B6F5-B2C425E2092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6EAE45-473B-4B82-B4E9-18FEAE7340E4}"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D7813701-4CAC-4EE5-8376-1B31237AD980}">
      <dgm:prSet/>
      <dgm:spPr/>
      <dgm:t>
        <a:bodyPr/>
        <a:lstStyle/>
        <a:p>
          <a:r>
            <a:rPr lang="en-US" dirty="0"/>
            <a:t>1. Law of Inertia</a:t>
          </a:r>
        </a:p>
      </dgm:t>
    </dgm:pt>
    <dgm:pt modelId="{7C2A587E-79D6-4E1A-AD7F-F5029D7DD1E1}" type="parTrans" cxnId="{EC04D0C3-463D-4660-BCF0-C246D0582014}">
      <dgm:prSet/>
      <dgm:spPr/>
      <dgm:t>
        <a:bodyPr/>
        <a:lstStyle/>
        <a:p>
          <a:endParaRPr lang="en-US"/>
        </a:p>
      </dgm:t>
    </dgm:pt>
    <dgm:pt modelId="{8CAE1729-6C66-4506-BB52-5437AAF06359}" type="sibTrans" cxnId="{EC04D0C3-463D-4660-BCF0-C246D0582014}">
      <dgm:prSet phldrT="1" phldr="0"/>
      <dgm:spPr/>
      <dgm:t>
        <a:bodyPr/>
        <a:lstStyle/>
        <a:p>
          <a:r>
            <a:rPr lang="en-US"/>
            <a:t>1</a:t>
          </a:r>
        </a:p>
      </dgm:t>
    </dgm:pt>
    <dgm:pt modelId="{B6F18153-D692-4F63-8083-A73C90EFE8FD}">
      <dgm:prSet/>
      <dgm:spPr/>
      <dgm:t>
        <a:bodyPr/>
        <a:lstStyle/>
        <a:p>
          <a:r>
            <a:rPr lang="en-US" dirty="0"/>
            <a:t>2. Second Law</a:t>
          </a:r>
        </a:p>
      </dgm:t>
    </dgm:pt>
    <dgm:pt modelId="{62F59920-15EB-4E36-BFA2-88206F675BF1}" type="parTrans" cxnId="{DA62B186-33FC-4DCF-AA7A-1BEA45C1C3AE}">
      <dgm:prSet/>
      <dgm:spPr/>
      <dgm:t>
        <a:bodyPr/>
        <a:lstStyle/>
        <a:p>
          <a:endParaRPr lang="en-US"/>
        </a:p>
      </dgm:t>
    </dgm:pt>
    <dgm:pt modelId="{33C40192-D935-4338-ABA6-9EBCFDA5701D}" type="sibTrans" cxnId="{DA62B186-33FC-4DCF-AA7A-1BEA45C1C3AE}">
      <dgm:prSet phldrT="2" phldr="0"/>
      <dgm:spPr/>
      <dgm:t>
        <a:bodyPr/>
        <a:lstStyle/>
        <a:p>
          <a:r>
            <a:rPr lang="en-US"/>
            <a:t>2</a:t>
          </a:r>
        </a:p>
      </dgm:t>
    </dgm:pt>
    <dgm:pt modelId="{7952505B-1786-4F2A-994F-3B32970C10EC}">
      <dgm:prSet/>
      <dgm:spPr/>
      <dgm:t>
        <a:bodyPr/>
        <a:lstStyle/>
        <a:p>
          <a:r>
            <a:rPr lang="en-US" dirty="0"/>
            <a:t>Force = Mass x Acceleration</a:t>
          </a:r>
        </a:p>
      </dgm:t>
    </dgm:pt>
    <dgm:pt modelId="{08E4EB8F-0B0C-4945-BBA8-7C947A1AA64A}" type="parTrans" cxnId="{00AA769B-C59D-4001-8267-A09B385E4869}">
      <dgm:prSet/>
      <dgm:spPr/>
      <dgm:t>
        <a:bodyPr/>
        <a:lstStyle/>
        <a:p>
          <a:endParaRPr lang="en-US"/>
        </a:p>
      </dgm:t>
    </dgm:pt>
    <dgm:pt modelId="{B6E659D8-F818-4A49-865A-69DE8E9047CC}" type="sibTrans" cxnId="{00AA769B-C59D-4001-8267-A09B385E4869}">
      <dgm:prSet/>
      <dgm:spPr/>
      <dgm:t>
        <a:bodyPr/>
        <a:lstStyle/>
        <a:p>
          <a:endParaRPr lang="en-US"/>
        </a:p>
      </dgm:t>
    </dgm:pt>
    <dgm:pt modelId="{1E69F14B-2038-49A6-B097-3E033B87324D}">
      <dgm:prSet/>
      <dgm:spPr/>
      <dgm:t>
        <a:bodyPr/>
        <a:lstStyle/>
        <a:p>
          <a:r>
            <a:rPr lang="en-US" dirty="0"/>
            <a:t>3. Third Law</a:t>
          </a:r>
        </a:p>
      </dgm:t>
    </dgm:pt>
    <dgm:pt modelId="{716B32D2-6EC5-470C-AD4D-1D8C563D4FB8}" type="parTrans" cxnId="{19F24139-8189-4BC8-AC86-A9570EDEE9A6}">
      <dgm:prSet/>
      <dgm:spPr/>
      <dgm:t>
        <a:bodyPr/>
        <a:lstStyle/>
        <a:p>
          <a:endParaRPr lang="en-US"/>
        </a:p>
      </dgm:t>
    </dgm:pt>
    <dgm:pt modelId="{DCE5C7C1-2B1C-4297-9444-023B633AB72B}" type="sibTrans" cxnId="{19F24139-8189-4BC8-AC86-A9570EDEE9A6}">
      <dgm:prSet phldrT="3" phldr="0"/>
      <dgm:spPr/>
      <dgm:t>
        <a:bodyPr/>
        <a:lstStyle/>
        <a:p>
          <a:r>
            <a:rPr lang="en-US"/>
            <a:t>3</a:t>
          </a:r>
        </a:p>
      </dgm:t>
    </dgm:pt>
    <dgm:pt modelId="{64F1739C-C8C0-46F3-B3D0-0FFD6A22D3F2}">
      <dgm:prSet/>
      <dgm:spPr/>
      <dgm:t>
        <a:bodyPr/>
        <a:lstStyle/>
        <a:p>
          <a:r>
            <a:rPr lang="en-US"/>
            <a:t>Action and reaction</a:t>
          </a:r>
          <a:endParaRPr lang="en-US" dirty="0"/>
        </a:p>
      </dgm:t>
    </dgm:pt>
    <dgm:pt modelId="{D0E79AE1-F5E9-462B-8D6E-090D852CD6C7}" type="parTrans" cxnId="{DBA59E97-1008-4F4F-B2B4-C26F2F880E68}">
      <dgm:prSet/>
      <dgm:spPr/>
      <dgm:t>
        <a:bodyPr/>
        <a:lstStyle/>
        <a:p>
          <a:endParaRPr lang="en-US"/>
        </a:p>
      </dgm:t>
    </dgm:pt>
    <dgm:pt modelId="{0DC79DB6-5D02-4D97-88E5-C2D8D7CC2643}" type="sibTrans" cxnId="{DBA59E97-1008-4F4F-B2B4-C26F2F880E68}">
      <dgm:prSet/>
      <dgm:spPr/>
      <dgm:t>
        <a:bodyPr/>
        <a:lstStyle/>
        <a:p>
          <a:endParaRPr lang="en-US"/>
        </a:p>
      </dgm:t>
    </dgm:pt>
    <dgm:pt modelId="{0D9D51AD-7448-45D5-80A4-219EF3B6C557}">
      <dgm:prSet/>
      <dgm:spPr/>
      <dgm:t>
        <a:bodyPr/>
        <a:lstStyle/>
        <a:p>
          <a:r>
            <a:rPr lang="en-US" dirty="0"/>
            <a:t>Objects in motion stay in motion</a:t>
          </a:r>
        </a:p>
      </dgm:t>
    </dgm:pt>
    <dgm:pt modelId="{1C479B9E-DC55-42F0-A2CF-899D6AFEA03C}" type="parTrans" cxnId="{A500B709-6CBC-418F-9D08-84790C31E671}">
      <dgm:prSet/>
      <dgm:spPr/>
      <dgm:t>
        <a:bodyPr/>
        <a:lstStyle/>
        <a:p>
          <a:endParaRPr lang="en-US"/>
        </a:p>
      </dgm:t>
    </dgm:pt>
    <dgm:pt modelId="{002A0015-DAC2-478E-8ADB-51E38184D2FF}" type="sibTrans" cxnId="{A500B709-6CBC-418F-9D08-84790C31E671}">
      <dgm:prSet/>
      <dgm:spPr/>
      <dgm:t>
        <a:bodyPr/>
        <a:lstStyle/>
        <a:p>
          <a:endParaRPr lang="en-US"/>
        </a:p>
      </dgm:t>
    </dgm:pt>
    <dgm:pt modelId="{0445AE99-F1A3-490E-864A-E17490AC7BB0}" type="pres">
      <dgm:prSet presAssocID="{286EAE45-473B-4B82-B4E9-18FEAE7340E4}" presName="Name0" presStyleCnt="0">
        <dgm:presLayoutVars>
          <dgm:animLvl val="lvl"/>
          <dgm:resizeHandles val="exact"/>
        </dgm:presLayoutVars>
      </dgm:prSet>
      <dgm:spPr/>
    </dgm:pt>
    <dgm:pt modelId="{9CF93C76-EC1C-4EDA-A083-0946AF46F45E}" type="pres">
      <dgm:prSet presAssocID="{D7813701-4CAC-4EE5-8376-1B31237AD980}" presName="compositeNode" presStyleCnt="0">
        <dgm:presLayoutVars>
          <dgm:bulletEnabled val="1"/>
        </dgm:presLayoutVars>
      </dgm:prSet>
      <dgm:spPr/>
    </dgm:pt>
    <dgm:pt modelId="{72A1136C-7410-420B-80D7-8DC7EEDA6F49}" type="pres">
      <dgm:prSet presAssocID="{D7813701-4CAC-4EE5-8376-1B31237AD980}" presName="bgRect" presStyleLbl="bgAccFollowNode1" presStyleIdx="0" presStyleCnt="3"/>
      <dgm:spPr/>
    </dgm:pt>
    <dgm:pt modelId="{64949166-C6BA-4DBF-BAE6-BE96EDC31BA4}" type="pres">
      <dgm:prSet presAssocID="{8CAE1729-6C66-4506-BB52-5437AAF06359}" presName="sibTransNodeCircle" presStyleLbl="alignNode1" presStyleIdx="0" presStyleCnt="6">
        <dgm:presLayoutVars>
          <dgm:chMax val="0"/>
          <dgm:bulletEnabled/>
        </dgm:presLayoutVars>
      </dgm:prSet>
      <dgm:spPr/>
    </dgm:pt>
    <dgm:pt modelId="{08797436-031C-4318-AD22-1DCB306973B7}" type="pres">
      <dgm:prSet presAssocID="{D7813701-4CAC-4EE5-8376-1B31237AD980}" presName="bottomLine" presStyleLbl="alignNode1" presStyleIdx="1" presStyleCnt="6">
        <dgm:presLayoutVars/>
      </dgm:prSet>
      <dgm:spPr/>
    </dgm:pt>
    <dgm:pt modelId="{5FC70D88-E0FD-4019-A4D8-DF4694769D01}" type="pres">
      <dgm:prSet presAssocID="{D7813701-4CAC-4EE5-8376-1B31237AD980}" presName="nodeText" presStyleLbl="bgAccFollowNode1" presStyleIdx="0" presStyleCnt="3">
        <dgm:presLayoutVars>
          <dgm:bulletEnabled val="1"/>
        </dgm:presLayoutVars>
      </dgm:prSet>
      <dgm:spPr/>
    </dgm:pt>
    <dgm:pt modelId="{F5999AFD-72F4-4781-9DB6-FBE8383679D4}" type="pres">
      <dgm:prSet presAssocID="{8CAE1729-6C66-4506-BB52-5437AAF06359}" presName="sibTrans" presStyleCnt="0"/>
      <dgm:spPr/>
    </dgm:pt>
    <dgm:pt modelId="{EA8FE772-093F-4517-86C6-789F8E74D64A}" type="pres">
      <dgm:prSet presAssocID="{B6F18153-D692-4F63-8083-A73C90EFE8FD}" presName="compositeNode" presStyleCnt="0">
        <dgm:presLayoutVars>
          <dgm:bulletEnabled val="1"/>
        </dgm:presLayoutVars>
      </dgm:prSet>
      <dgm:spPr/>
    </dgm:pt>
    <dgm:pt modelId="{DB99E3CD-2F93-4D8F-8929-B15FAAFBB718}" type="pres">
      <dgm:prSet presAssocID="{B6F18153-D692-4F63-8083-A73C90EFE8FD}" presName="bgRect" presStyleLbl="bgAccFollowNode1" presStyleIdx="1" presStyleCnt="3"/>
      <dgm:spPr/>
    </dgm:pt>
    <dgm:pt modelId="{DAC83D44-EA6D-4FB5-BAB4-A2DCB0DDE517}" type="pres">
      <dgm:prSet presAssocID="{33C40192-D935-4338-ABA6-9EBCFDA5701D}" presName="sibTransNodeCircle" presStyleLbl="alignNode1" presStyleIdx="2" presStyleCnt="6">
        <dgm:presLayoutVars>
          <dgm:chMax val="0"/>
          <dgm:bulletEnabled/>
        </dgm:presLayoutVars>
      </dgm:prSet>
      <dgm:spPr/>
    </dgm:pt>
    <dgm:pt modelId="{8ED62989-EAFD-4019-AD6C-60AC70A7BCB4}" type="pres">
      <dgm:prSet presAssocID="{B6F18153-D692-4F63-8083-A73C90EFE8FD}" presName="bottomLine" presStyleLbl="alignNode1" presStyleIdx="3" presStyleCnt="6">
        <dgm:presLayoutVars/>
      </dgm:prSet>
      <dgm:spPr/>
    </dgm:pt>
    <dgm:pt modelId="{913AFDF7-32E5-4B95-9B67-187015209D45}" type="pres">
      <dgm:prSet presAssocID="{B6F18153-D692-4F63-8083-A73C90EFE8FD}" presName="nodeText" presStyleLbl="bgAccFollowNode1" presStyleIdx="1" presStyleCnt="3">
        <dgm:presLayoutVars>
          <dgm:bulletEnabled val="1"/>
        </dgm:presLayoutVars>
      </dgm:prSet>
      <dgm:spPr/>
    </dgm:pt>
    <dgm:pt modelId="{CAEDB107-89AE-47D6-ACC4-D6691B48E159}" type="pres">
      <dgm:prSet presAssocID="{33C40192-D935-4338-ABA6-9EBCFDA5701D}" presName="sibTrans" presStyleCnt="0"/>
      <dgm:spPr/>
    </dgm:pt>
    <dgm:pt modelId="{1A865D7A-7633-488B-B52B-D7912F898CB8}" type="pres">
      <dgm:prSet presAssocID="{1E69F14B-2038-49A6-B097-3E033B87324D}" presName="compositeNode" presStyleCnt="0">
        <dgm:presLayoutVars>
          <dgm:bulletEnabled val="1"/>
        </dgm:presLayoutVars>
      </dgm:prSet>
      <dgm:spPr/>
    </dgm:pt>
    <dgm:pt modelId="{7BCD4CA2-1ACB-499B-A3B4-95B388AA09D3}" type="pres">
      <dgm:prSet presAssocID="{1E69F14B-2038-49A6-B097-3E033B87324D}" presName="bgRect" presStyleLbl="bgAccFollowNode1" presStyleIdx="2" presStyleCnt="3"/>
      <dgm:spPr/>
    </dgm:pt>
    <dgm:pt modelId="{6FF3E17E-3EEC-4D75-A4D2-F16C68F506AC}" type="pres">
      <dgm:prSet presAssocID="{DCE5C7C1-2B1C-4297-9444-023B633AB72B}" presName="sibTransNodeCircle" presStyleLbl="alignNode1" presStyleIdx="4" presStyleCnt="6">
        <dgm:presLayoutVars>
          <dgm:chMax val="0"/>
          <dgm:bulletEnabled/>
        </dgm:presLayoutVars>
      </dgm:prSet>
      <dgm:spPr/>
    </dgm:pt>
    <dgm:pt modelId="{82B4AF92-809A-4E02-89A8-CD2F15E55230}" type="pres">
      <dgm:prSet presAssocID="{1E69F14B-2038-49A6-B097-3E033B87324D}" presName="bottomLine" presStyleLbl="alignNode1" presStyleIdx="5" presStyleCnt="6">
        <dgm:presLayoutVars/>
      </dgm:prSet>
      <dgm:spPr/>
    </dgm:pt>
    <dgm:pt modelId="{3653854F-DC61-4BC4-872A-DA092280DC17}" type="pres">
      <dgm:prSet presAssocID="{1E69F14B-2038-49A6-B097-3E033B87324D}" presName="nodeText" presStyleLbl="bgAccFollowNode1" presStyleIdx="2" presStyleCnt="3">
        <dgm:presLayoutVars>
          <dgm:bulletEnabled val="1"/>
        </dgm:presLayoutVars>
      </dgm:prSet>
      <dgm:spPr/>
    </dgm:pt>
  </dgm:ptLst>
  <dgm:cxnLst>
    <dgm:cxn modelId="{C57DB900-C76B-4EE7-97C3-EE89C5F07744}" type="presOf" srcId="{64F1739C-C8C0-46F3-B3D0-0FFD6A22D3F2}" destId="{3653854F-DC61-4BC4-872A-DA092280DC17}" srcOrd="0" destOrd="1" presId="urn:microsoft.com/office/officeart/2016/7/layout/BasicLinearProcessNumbered"/>
    <dgm:cxn modelId="{18DCDE00-883C-4D3B-BC20-FEB54D243FFF}" type="presOf" srcId="{D7813701-4CAC-4EE5-8376-1B31237AD980}" destId="{72A1136C-7410-420B-80D7-8DC7EEDA6F49}" srcOrd="0" destOrd="0" presId="urn:microsoft.com/office/officeart/2016/7/layout/BasicLinearProcessNumbered"/>
    <dgm:cxn modelId="{A500B709-6CBC-418F-9D08-84790C31E671}" srcId="{D7813701-4CAC-4EE5-8376-1B31237AD980}" destId="{0D9D51AD-7448-45D5-80A4-219EF3B6C557}" srcOrd="0" destOrd="0" parTransId="{1C479B9E-DC55-42F0-A2CF-899D6AFEA03C}" sibTransId="{002A0015-DAC2-478E-8ADB-51E38184D2FF}"/>
    <dgm:cxn modelId="{E7EE9723-5DFA-48A1-B392-D1301E1BA3FA}" type="presOf" srcId="{B6F18153-D692-4F63-8083-A73C90EFE8FD}" destId="{913AFDF7-32E5-4B95-9B67-187015209D45}" srcOrd="1" destOrd="0" presId="urn:microsoft.com/office/officeart/2016/7/layout/BasicLinearProcessNumbered"/>
    <dgm:cxn modelId="{906D8E37-7920-4E47-A9B6-18BDDF795905}" type="presOf" srcId="{1E69F14B-2038-49A6-B097-3E033B87324D}" destId="{7BCD4CA2-1ACB-499B-A3B4-95B388AA09D3}" srcOrd="0" destOrd="0" presId="urn:microsoft.com/office/officeart/2016/7/layout/BasicLinearProcessNumbered"/>
    <dgm:cxn modelId="{19F24139-8189-4BC8-AC86-A9570EDEE9A6}" srcId="{286EAE45-473B-4B82-B4E9-18FEAE7340E4}" destId="{1E69F14B-2038-49A6-B097-3E033B87324D}" srcOrd="2" destOrd="0" parTransId="{716B32D2-6EC5-470C-AD4D-1D8C563D4FB8}" sibTransId="{DCE5C7C1-2B1C-4297-9444-023B633AB72B}"/>
    <dgm:cxn modelId="{F03A7F63-8DA4-4940-A6B1-DF1F9B9926ED}" type="presOf" srcId="{8CAE1729-6C66-4506-BB52-5437AAF06359}" destId="{64949166-C6BA-4DBF-BAE6-BE96EDC31BA4}" srcOrd="0" destOrd="0" presId="urn:microsoft.com/office/officeart/2016/7/layout/BasicLinearProcessNumbered"/>
    <dgm:cxn modelId="{95ED5964-A48B-49FA-B4B8-0BB53B087FCA}" type="presOf" srcId="{B6F18153-D692-4F63-8083-A73C90EFE8FD}" destId="{DB99E3CD-2F93-4D8F-8929-B15FAAFBB718}" srcOrd="0" destOrd="0" presId="urn:microsoft.com/office/officeart/2016/7/layout/BasicLinearProcessNumbered"/>
    <dgm:cxn modelId="{0767066B-CCCE-4555-9B3E-B775CAC20D04}" type="presOf" srcId="{D7813701-4CAC-4EE5-8376-1B31237AD980}" destId="{5FC70D88-E0FD-4019-A4D8-DF4694769D01}" srcOrd="1" destOrd="0" presId="urn:microsoft.com/office/officeart/2016/7/layout/BasicLinearProcessNumbered"/>
    <dgm:cxn modelId="{CF1BEA72-C100-40BD-AAC0-0C938F1BF6F2}" type="presOf" srcId="{0D9D51AD-7448-45D5-80A4-219EF3B6C557}" destId="{5FC70D88-E0FD-4019-A4D8-DF4694769D01}" srcOrd="0" destOrd="1" presId="urn:microsoft.com/office/officeart/2016/7/layout/BasicLinearProcessNumbered"/>
    <dgm:cxn modelId="{DA62B186-33FC-4DCF-AA7A-1BEA45C1C3AE}" srcId="{286EAE45-473B-4B82-B4E9-18FEAE7340E4}" destId="{B6F18153-D692-4F63-8083-A73C90EFE8FD}" srcOrd="1" destOrd="0" parTransId="{62F59920-15EB-4E36-BFA2-88206F675BF1}" sibTransId="{33C40192-D935-4338-ABA6-9EBCFDA5701D}"/>
    <dgm:cxn modelId="{747FFF88-D4D7-47C1-BD2C-A6FC4BC517B6}" type="presOf" srcId="{33C40192-D935-4338-ABA6-9EBCFDA5701D}" destId="{DAC83D44-EA6D-4FB5-BAB4-A2DCB0DDE517}" srcOrd="0" destOrd="0" presId="urn:microsoft.com/office/officeart/2016/7/layout/BasicLinearProcessNumbered"/>
    <dgm:cxn modelId="{DBA59E97-1008-4F4F-B2B4-C26F2F880E68}" srcId="{1E69F14B-2038-49A6-B097-3E033B87324D}" destId="{64F1739C-C8C0-46F3-B3D0-0FFD6A22D3F2}" srcOrd="0" destOrd="0" parTransId="{D0E79AE1-F5E9-462B-8D6E-090D852CD6C7}" sibTransId="{0DC79DB6-5D02-4D97-88E5-C2D8D7CC2643}"/>
    <dgm:cxn modelId="{E9F8A398-0D96-4FC6-AEDA-5F3F255B391D}" type="presOf" srcId="{7952505B-1786-4F2A-994F-3B32970C10EC}" destId="{913AFDF7-32E5-4B95-9B67-187015209D45}" srcOrd="0" destOrd="1" presId="urn:microsoft.com/office/officeart/2016/7/layout/BasicLinearProcessNumbered"/>
    <dgm:cxn modelId="{00AA769B-C59D-4001-8267-A09B385E4869}" srcId="{B6F18153-D692-4F63-8083-A73C90EFE8FD}" destId="{7952505B-1786-4F2A-994F-3B32970C10EC}" srcOrd="0" destOrd="0" parTransId="{08E4EB8F-0B0C-4945-BBA8-7C947A1AA64A}" sibTransId="{B6E659D8-F818-4A49-865A-69DE8E9047CC}"/>
    <dgm:cxn modelId="{BF24C1A3-054D-49DC-B6AE-F49F02640FF0}" type="presOf" srcId="{286EAE45-473B-4B82-B4E9-18FEAE7340E4}" destId="{0445AE99-F1A3-490E-864A-E17490AC7BB0}" srcOrd="0" destOrd="0" presId="urn:microsoft.com/office/officeart/2016/7/layout/BasicLinearProcessNumbered"/>
    <dgm:cxn modelId="{F1DCBFAC-F5A2-4AB4-9354-5F8B11FC6542}" type="presOf" srcId="{DCE5C7C1-2B1C-4297-9444-023B633AB72B}" destId="{6FF3E17E-3EEC-4D75-A4D2-F16C68F506AC}" srcOrd="0" destOrd="0" presId="urn:microsoft.com/office/officeart/2016/7/layout/BasicLinearProcessNumbered"/>
    <dgm:cxn modelId="{EC04D0C3-463D-4660-BCF0-C246D0582014}" srcId="{286EAE45-473B-4B82-B4E9-18FEAE7340E4}" destId="{D7813701-4CAC-4EE5-8376-1B31237AD980}" srcOrd="0" destOrd="0" parTransId="{7C2A587E-79D6-4E1A-AD7F-F5029D7DD1E1}" sibTransId="{8CAE1729-6C66-4506-BB52-5437AAF06359}"/>
    <dgm:cxn modelId="{C3B680DB-7704-406F-BDF6-84F47C9B01D4}" type="presOf" srcId="{1E69F14B-2038-49A6-B097-3E033B87324D}" destId="{3653854F-DC61-4BC4-872A-DA092280DC17}" srcOrd="1" destOrd="0" presId="urn:microsoft.com/office/officeart/2016/7/layout/BasicLinearProcessNumbered"/>
    <dgm:cxn modelId="{C03EFB16-2A2C-4C35-8B73-CCD2418DC54A}" type="presParOf" srcId="{0445AE99-F1A3-490E-864A-E17490AC7BB0}" destId="{9CF93C76-EC1C-4EDA-A083-0946AF46F45E}" srcOrd="0" destOrd="0" presId="urn:microsoft.com/office/officeart/2016/7/layout/BasicLinearProcessNumbered"/>
    <dgm:cxn modelId="{55684531-12EE-4AB4-8923-78C83923FEE8}" type="presParOf" srcId="{9CF93C76-EC1C-4EDA-A083-0946AF46F45E}" destId="{72A1136C-7410-420B-80D7-8DC7EEDA6F49}" srcOrd="0" destOrd="0" presId="urn:microsoft.com/office/officeart/2016/7/layout/BasicLinearProcessNumbered"/>
    <dgm:cxn modelId="{E788CA64-73D2-4A7D-9F4B-CB63A90C8C7E}" type="presParOf" srcId="{9CF93C76-EC1C-4EDA-A083-0946AF46F45E}" destId="{64949166-C6BA-4DBF-BAE6-BE96EDC31BA4}" srcOrd="1" destOrd="0" presId="urn:microsoft.com/office/officeart/2016/7/layout/BasicLinearProcessNumbered"/>
    <dgm:cxn modelId="{4D8F577A-51D8-467C-A217-EBE156600CE2}" type="presParOf" srcId="{9CF93C76-EC1C-4EDA-A083-0946AF46F45E}" destId="{08797436-031C-4318-AD22-1DCB306973B7}" srcOrd="2" destOrd="0" presId="urn:microsoft.com/office/officeart/2016/7/layout/BasicLinearProcessNumbered"/>
    <dgm:cxn modelId="{7674EB9C-9203-4978-BA29-11431F79540A}" type="presParOf" srcId="{9CF93C76-EC1C-4EDA-A083-0946AF46F45E}" destId="{5FC70D88-E0FD-4019-A4D8-DF4694769D01}" srcOrd="3" destOrd="0" presId="urn:microsoft.com/office/officeart/2016/7/layout/BasicLinearProcessNumbered"/>
    <dgm:cxn modelId="{13055482-E286-4E05-B19B-47CF31166027}" type="presParOf" srcId="{0445AE99-F1A3-490E-864A-E17490AC7BB0}" destId="{F5999AFD-72F4-4781-9DB6-FBE8383679D4}" srcOrd="1" destOrd="0" presId="urn:microsoft.com/office/officeart/2016/7/layout/BasicLinearProcessNumbered"/>
    <dgm:cxn modelId="{3AFFEA21-2902-496E-9E8C-FE7D9E2401B7}" type="presParOf" srcId="{0445AE99-F1A3-490E-864A-E17490AC7BB0}" destId="{EA8FE772-093F-4517-86C6-789F8E74D64A}" srcOrd="2" destOrd="0" presId="urn:microsoft.com/office/officeart/2016/7/layout/BasicLinearProcessNumbered"/>
    <dgm:cxn modelId="{2AE504E8-38F3-49DB-83C2-A5F0176BD542}" type="presParOf" srcId="{EA8FE772-093F-4517-86C6-789F8E74D64A}" destId="{DB99E3CD-2F93-4D8F-8929-B15FAAFBB718}" srcOrd="0" destOrd="0" presId="urn:microsoft.com/office/officeart/2016/7/layout/BasicLinearProcessNumbered"/>
    <dgm:cxn modelId="{7722316C-F8F5-4C84-B4B4-0BD9CA7C744D}" type="presParOf" srcId="{EA8FE772-093F-4517-86C6-789F8E74D64A}" destId="{DAC83D44-EA6D-4FB5-BAB4-A2DCB0DDE517}" srcOrd="1" destOrd="0" presId="urn:microsoft.com/office/officeart/2016/7/layout/BasicLinearProcessNumbered"/>
    <dgm:cxn modelId="{2423DE1C-39E3-41E2-8A96-8B4FE313DF42}" type="presParOf" srcId="{EA8FE772-093F-4517-86C6-789F8E74D64A}" destId="{8ED62989-EAFD-4019-AD6C-60AC70A7BCB4}" srcOrd="2" destOrd="0" presId="urn:microsoft.com/office/officeart/2016/7/layout/BasicLinearProcessNumbered"/>
    <dgm:cxn modelId="{7E096182-24BE-4B4C-954D-0682A001AF93}" type="presParOf" srcId="{EA8FE772-093F-4517-86C6-789F8E74D64A}" destId="{913AFDF7-32E5-4B95-9B67-187015209D45}" srcOrd="3" destOrd="0" presId="urn:microsoft.com/office/officeart/2016/7/layout/BasicLinearProcessNumbered"/>
    <dgm:cxn modelId="{BB13188F-6EFB-4709-8A63-3937E9267AAE}" type="presParOf" srcId="{0445AE99-F1A3-490E-864A-E17490AC7BB0}" destId="{CAEDB107-89AE-47D6-ACC4-D6691B48E159}" srcOrd="3" destOrd="0" presId="urn:microsoft.com/office/officeart/2016/7/layout/BasicLinearProcessNumbered"/>
    <dgm:cxn modelId="{F1D39F46-E922-4B2E-BBA9-4FF6729C81BB}" type="presParOf" srcId="{0445AE99-F1A3-490E-864A-E17490AC7BB0}" destId="{1A865D7A-7633-488B-B52B-D7912F898CB8}" srcOrd="4" destOrd="0" presId="urn:microsoft.com/office/officeart/2016/7/layout/BasicLinearProcessNumbered"/>
    <dgm:cxn modelId="{E9B60080-3419-4838-BBF7-B84E712154C9}" type="presParOf" srcId="{1A865D7A-7633-488B-B52B-D7912F898CB8}" destId="{7BCD4CA2-1ACB-499B-A3B4-95B388AA09D3}" srcOrd="0" destOrd="0" presId="urn:microsoft.com/office/officeart/2016/7/layout/BasicLinearProcessNumbered"/>
    <dgm:cxn modelId="{25D72AEC-093E-45A5-A04D-831F8EFF43C3}" type="presParOf" srcId="{1A865D7A-7633-488B-B52B-D7912F898CB8}" destId="{6FF3E17E-3EEC-4D75-A4D2-F16C68F506AC}" srcOrd="1" destOrd="0" presId="urn:microsoft.com/office/officeart/2016/7/layout/BasicLinearProcessNumbered"/>
    <dgm:cxn modelId="{D0E58131-7078-4A4E-9BEA-891CE4228274}" type="presParOf" srcId="{1A865D7A-7633-488B-B52B-D7912F898CB8}" destId="{82B4AF92-809A-4E02-89A8-CD2F15E55230}" srcOrd="2" destOrd="0" presId="urn:microsoft.com/office/officeart/2016/7/layout/BasicLinearProcessNumbered"/>
    <dgm:cxn modelId="{7534E5D7-BE90-46B6-8224-0AE3659F7355}" type="presParOf" srcId="{1A865D7A-7633-488B-B52B-D7912F898CB8}" destId="{3653854F-DC61-4BC4-872A-DA092280DC17}" srcOrd="3" destOrd="0" presId="urn:microsoft.com/office/officeart/2016/7/layout/BasicLinear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CE4486-33E1-414C-91BC-B98C2F81E3EA}">
      <dsp:nvSpPr>
        <dsp:cNvPr id="0" name=""/>
        <dsp:cNvSpPr/>
      </dsp:nvSpPr>
      <dsp:spPr>
        <a:xfrm>
          <a:off x="0" y="706671"/>
          <a:ext cx="3073451" cy="1951641"/>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825729-774E-499F-A550-9EF85932D829}">
      <dsp:nvSpPr>
        <dsp:cNvPr id="0" name=""/>
        <dsp:cNvSpPr/>
      </dsp:nvSpPr>
      <dsp:spPr>
        <a:xfrm>
          <a:off x="341494" y="1031091"/>
          <a:ext cx="3073451" cy="1951641"/>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Gravitational Constant</a:t>
          </a:r>
        </a:p>
      </dsp:txBody>
      <dsp:txXfrm>
        <a:off x="398656" y="1088253"/>
        <a:ext cx="2959127" cy="1837317"/>
      </dsp:txXfrm>
    </dsp:sp>
    <dsp:sp modelId="{D275DD90-53E4-491E-A81C-BDA2D9ECB34C}">
      <dsp:nvSpPr>
        <dsp:cNvPr id="0" name=""/>
        <dsp:cNvSpPr/>
      </dsp:nvSpPr>
      <dsp:spPr>
        <a:xfrm>
          <a:off x="3756441" y="706671"/>
          <a:ext cx="3073451" cy="1951641"/>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FE88A5-01BE-479C-889E-A7B0D4E0B30B}">
      <dsp:nvSpPr>
        <dsp:cNvPr id="0" name=""/>
        <dsp:cNvSpPr/>
      </dsp:nvSpPr>
      <dsp:spPr>
        <a:xfrm>
          <a:off x="4097935" y="1031091"/>
          <a:ext cx="3073451" cy="1951641"/>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Inverse-Square Law</a:t>
          </a:r>
        </a:p>
      </dsp:txBody>
      <dsp:txXfrm>
        <a:off x="4155097" y="1088253"/>
        <a:ext cx="2959127" cy="1837317"/>
      </dsp:txXfrm>
    </dsp:sp>
    <dsp:sp modelId="{B662876E-D8D8-419F-9C50-6E1ACAD24292}">
      <dsp:nvSpPr>
        <dsp:cNvPr id="0" name=""/>
        <dsp:cNvSpPr/>
      </dsp:nvSpPr>
      <dsp:spPr>
        <a:xfrm>
          <a:off x="7512882" y="706671"/>
          <a:ext cx="3073451" cy="1951641"/>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99FCDF-11C1-4A43-BA89-998CEE798F16}">
      <dsp:nvSpPr>
        <dsp:cNvPr id="0" name=""/>
        <dsp:cNvSpPr/>
      </dsp:nvSpPr>
      <dsp:spPr>
        <a:xfrm>
          <a:off x="7854377" y="1031091"/>
          <a:ext cx="3073451" cy="1951641"/>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Mass Dependence</a:t>
          </a:r>
        </a:p>
      </dsp:txBody>
      <dsp:txXfrm>
        <a:off x="7911539" y="1088253"/>
        <a:ext cx="2959127" cy="18373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1136C-7410-420B-80D7-8DC7EEDA6F49}">
      <dsp:nvSpPr>
        <dsp:cNvPr id="0" name=""/>
        <dsp:cNvSpPr/>
      </dsp:nvSpPr>
      <dsp:spPr>
        <a:xfrm>
          <a:off x="0" y="0"/>
          <a:ext cx="3286125" cy="4351338"/>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1155700">
            <a:lnSpc>
              <a:spcPct val="90000"/>
            </a:lnSpc>
            <a:spcBef>
              <a:spcPct val="0"/>
            </a:spcBef>
            <a:spcAft>
              <a:spcPct val="35000"/>
            </a:spcAft>
            <a:buNone/>
          </a:pPr>
          <a:r>
            <a:rPr lang="en-US" sz="2600" kern="1200" dirty="0"/>
            <a:t>1. Law of Inertia</a:t>
          </a:r>
        </a:p>
        <a:p>
          <a:pPr marL="228600" lvl="1" indent="-228600" algn="l" defTabSz="889000">
            <a:lnSpc>
              <a:spcPct val="90000"/>
            </a:lnSpc>
            <a:spcBef>
              <a:spcPct val="0"/>
            </a:spcBef>
            <a:spcAft>
              <a:spcPct val="15000"/>
            </a:spcAft>
            <a:buChar char="•"/>
          </a:pPr>
          <a:r>
            <a:rPr lang="en-US" sz="2000" kern="1200" dirty="0"/>
            <a:t>Objects in motion stay in motion</a:t>
          </a:r>
        </a:p>
      </dsp:txBody>
      <dsp:txXfrm>
        <a:off x="0" y="1653508"/>
        <a:ext cx="3286125" cy="2610802"/>
      </dsp:txXfrm>
    </dsp:sp>
    <dsp:sp modelId="{64949166-C6BA-4DBF-BAE6-BE96EDC31BA4}">
      <dsp:nvSpPr>
        <dsp:cNvPr id="0" name=""/>
        <dsp:cNvSpPr/>
      </dsp:nvSpPr>
      <dsp:spPr>
        <a:xfrm>
          <a:off x="990361" y="435133"/>
          <a:ext cx="1305401" cy="1305401"/>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181533" y="626305"/>
        <a:ext cx="923057" cy="923057"/>
      </dsp:txXfrm>
    </dsp:sp>
    <dsp:sp modelId="{08797436-031C-4318-AD22-1DCB306973B7}">
      <dsp:nvSpPr>
        <dsp:cNvPr id="0" name=""/>
        <dsp:cNvSpPr/>
      </dsp:nvSpPr>
      <dsp:spPr>
        <a:xfrm>
          <a:off x="0" y="4351266"/>
          <a:ext cx="3286125" cy="72"/>
        </a:xfrm>
        <a:prstGeom prst="rect">
          <a:avLst/>
        </a:prstGeom>
        <a:solidFill>
          <a:schemeClr val="accent2">
            <a:hueOff val="1288723"/>
            <a:satOff val="-3699"/>
            <a:lumOff val="-5922"/>
            <a:alphaOff val="0"/>
          </a:schemeClr>
        </a:solidFill>
        <a:ln w="19050" cap="flat" cmpd="sng" algn="ctr">
          <a:solidFill>
            <a:schemeClr val="accent2">
              <a:hueOff val="1288723"/>
              <a:satOff val="-3699"/>
              <a:lumOff val="-5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E3CD-2F93-4D8F-8929-B15FAAFBB718}">
      <dsp:nvSpPr>
        <dsp:cNvPr id="0" name=""/>
        <dsp:cNvSpPr/>
      </dsp:nvSpPr>
      <dsp:spPr>
        <a:xfrm>
          <a:off x="3614737" y="0"/>
          <a:ext cx="3286125" cy="4351338"/>
        </a:xfrm>
        <a:prstGeom prst="rect">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1155700">
            <a:lnSpc>
              <a:spcPct val="90000"/>
            </a:lnSpc>
            <a:spcBef>
              <a:spcPct val="0"/>
            </a:spcBef>
            <a:spcAft>
              <a:spcPct val="35000"/>
            </a:spcAft>
            <a:buNone/>
          </a:pPr>
          <a:r>
            <a:rPr lang="en-US" sz="2600" kern="1200" dirty="0"/>
            <a:t>2. Second Law</a:t>
          </a:r>
        </a:p>
        <a:p>
          <a:pPr marL="228600" lvl="1" indent="-228600" algn="l" defTabSz="889000">
            <a:lnSpc>
              <a:spcPct val="90000"/>
            </a:lnSpc>
            <a:spcBef>
              <a:spcPct val="0"/>
            </a:spcBef>
            <a:spcAft>
              <a:spcPct val="15000"/>
            </a:spcAft>
            <a:buChar char="•"/>
          </a:pPr>
          <a:r>
            <a:rPr lang="en-US" sz="2000" kern="1200" dirty="0"/>
            <a:t>Force = Mass x Acceleration</a:t>
          </a:r>
        </a:p>
      </dsp:txBody>
      <dsp:txXfrm>
        <a:off x="3614737" y="1653508"/>
        <a:ext cx="3286125" cy="2610802"/>
      </dsp:txXfrm>
    </dsp:sp>
    <dsp:sp modelId="{DAC83D44-EA6D-4FB5-BAB4-A2DCB0DDE517}">
      <dsp:nvSpPr>
        <dsp:cNvPr id="0" name=""/>
        <dsp:cNvSpPr/>
      </dsp:nvSpPr>
      <dsp:spPr>
        <a:xfrm>
          <a:off x="4605099" y="435133"/>
          <a:ext cx="1305401" cy="1305401"/>
        </a:xfrm>
        <a:prstGeom prst="ellipse">
          <a:avLst/>
        </a:prstGeom>
        <a:solidFill>
          <a:schemeClr val="accent2">
            <a:hueOff val="2577445"/>
            <a:satOff val="-7397"/>
            <a:lumOff val="-11844"/>
            <a:alphaOff val="0"/>
          </a:schemeClr>
        </a:solidFill>
        <a:ln w="19050" cap="flat" cmpd="sng" algn="ctr">
          <a:solidFill>
            <a:schemeClr val="accent2">
              <a:hueOff val="2577445"/>
              <a:satOff val="-7397"/>
              <a:lumOff val="-1184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796271" y="626305"/>
        <a:ext cx="923057" cy="923057"/>
      </dsp:txXfrm>
    </dsp:sp>
    <dsp:sp modelId="{8ED62989-EAFD-4019-AD6C-60AC70A7BCB4}">
      <dsp:nvSpPr>
        <dsp:cNvPr id="0" name=""/>
        <dsp:cNvSpPr/>
      </dsp:nvSpPr>
      <dsp:spPr>
        <a:xfrm>
          <a:off x="3614737" y="4351266"/>
          <a:ext cx="3286125" cy="72"/>
        </a:xfrm>
        <a:prstGeom prst="rect">
          <a:avLst/>
        </a:prstGeom>
        <a:solidFill>
          <a:schemeClr val="accent2">
            <a:hueOff val="3866169"/>
            <a:satOff val="-11096"/>
            <a:lumOff val="-17765"/>
            <a:alphaOff val="0"/>
          </a:schemeClr>
        </a:solidFill>
        <a:ln w="19050" cap="flat" cmpd="sng" algn="ctr">
          <a:solidFill>
            <a:schemeClr val="accent2">
              <a:hueOff val="3866169"/>
              <a:satOff val="-11096"/>
              <a:lumOff val="-17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CD4CA2-1ACB-499B-A3B4-95B388AA09D3}">
      <dsp:nvSpPr>
        <dsp:cNvPr id="0" name=""/>
        <dsp:cNvSpPr/>
      </dsp:nvSpPr>
      <dsp:spPr>
        <a:xfrm>
          <a:off x="7229475" y="0"/>
          <a:ext cx="3286125" cy="4351338"/>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199" tIns="330200" rIns="256199" bIns="330200" numCol="1" spcCol="1270" anchor="t" anchorCtr="0">
          <a:noAutofit/>
        </a:bodyPr>
        <a:lstStyle/>
        <a:p>
          <a:pPr marL="0" lvl="0" indent="0" algn="l" defTabSz="1155700">
            <a:lnSpc>
              <a:spcPct val="90000"/>
            </a:lnSpc>
            <a:spcBef>
              <a:spcPct val="0"/>
            </a:spcBef>
            <a:spcAft>
              <a:spcPct val="35000"/>
            </a:spcAft>
            <a:buNone/>
          </a:pPr>
          <a:r>
            <a:rPr lang="en-US" sz="2600" kern="1200" dirty="0"/>
            <a:t>3. Third Law</a:t>
          </a:r>
        </a:p>
        <a:p>
          <a:pPr marL="228600" lvl="1" indent="-228600" algn="l" defTabSz="889000">
            <a:lnSpc>
              <a:spcPct val="90000"/>
            </a:lnSpc>
            <a:spcBef>
              <a:spcPct val="0"/>
            </a:spcBef>
            <a:spcAft>
              <a:spcPct val="15000"/>
            </a:spcAft>
            <a:buChar char="•"/>
          </a:pPr>
          <a:r>
            <a:rPr lang="en-US" sz="2000" kern="1200"/>
            <a:t>Action and reaction</a:t>
          </a:r>
          <a:endParaRPr lang="en-US" sz="2000" kern="1200" dirty="0"/>
        </a:p>
      </dsp:txBody>
      <dsp:txXfrm>
        <a:off x="7229475" y="1653508"/>
        <a:ext cx="3286125" cy="2610802"/>
      </dsp:txXfrm>
    </dsp:sp>
    <dsp:sp modelId="{6FF3E17E-3EEC-4D75-A4D2-F16C68F506AC}">
      <dsp:nvSpPr>
        <dsp:cNvPr id="0" name=""/>
        <dsp:cNvSpPr/>
      </dsp:nvSpPr>
      <dsp:spPr>
        <a:xfrm>
          <a:off x="8219836" y="435133"/>
          <a:ext cx="1305401" cy="1305401"/>
        </a:xfrm>
        <a:prstGeom prst="ellipse">
          <a:avLst/>
        </a:prstGeom>
        <a:solidFill>
          <a:schemeClr val="accent2">
            <a:hueOff val="5154891"/>
            <a:satOff val="-14794"/>
            <a:lumOff val="-23687"/>
            <a:alphaOff val="0"/>
          </a:schemeClr>
        </a:solidFill>
        <a:ln w="19050" cap="flat" cmpd="sng" algn="ctr">
          <a:solidFill>
            <a:schemeClr val="accent2">
              <a:hueOff val="5154891"/>
              <a:satOff val="-14794"/>
              <a:lumOff val="-2368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411008" y="626305"/>
        <a:ext cx="923057" cy="923057"/>
      </dsp:txXfrm>
    </dsp:sp>
    <dsp:sp modelId="{82B4AF92-809A-4E02-89A8-CD2F15E55230}">
      <dsp:nvSpPr>
        <dsp:cNvPr id="0" name=""/>
        <dsp:cNvSpPr/>
      </dsp:nvSpPr>
      <dsp:spPr>
        <a:xfrm>
          <a:off x="7229475" y="4351266"/>
          <a:ext cx="3286125" cy="72"/>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6AB4C1-FCDC-4887-B290-F93D3641C1B5}" type="datetimeFigureOut">
              <a:rPr lang="en-US" smtClean="0"/>
              <a:t>10/29/2026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64C341-E48C-41D7-B3E3-1F1D8F0B90E7}" type="slidenum">
              <a:rPr lang="en-US" smtClean="0"/>
              <a:t>‹#›</a:t>
            </a:fld>
            <a:endParaRPr lang="en-US"/>
          </a:p>
        </p:txBody>
      </p:sp>
    </p:spTree>
    <p:extLst>
      <p:ext uri="{BB962C8B-B14F-4D97-AF65-F5344CB8AC3E}">
        <p14:creationId xmlns:p14="http://schemas.microsoft.com/office/powerpoint/2010/main" val="2090794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name, major, graduation date. </a:t>
            </a:r>
          </a:p>
        </p:txBody>
      </p:sp>
      <p:sp>
        <p:nvSpPr>
          <p:cNvPr id="4" name="Slide Number Placeholder 3"/>
          <p:cNvSpPr>
            <a:spLocks noGrp="1"/>
          </p:cNvSpPr>
          <p:nvPr>
            <p:ph type="sldNum" sz="quarter" idx="5"/>
          </p:nvPr>
        </p:nvSpPr>
        <p:spPr/>
        <p:txBody>
          <a:bodyPr/>
          <a:lstStyle/>
          <a:p>
            <a:fld id="{A764C341-E48C-41D7-B3E3-1F1D8F0B90E7}" type="slidenum">
              <a:rPr lang="en-US" smtClean="0"/>
              <a:t>1</a:t>
            </a:fld>
            <a:endParaRPr lang="en-US"/>
          </a:p>
        </p:txBody>
      </p:sp>
    </p:spTree>
    <p:extLst>
      <p:ext uri="{BB962C8B-B14F-4D97-AF65-F5344CB8AC3E}">
        <p14:creationId xmlns:p14="http://schemas.microsoft.com/office/powerpoint/2010/main" val="1160897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studied both Isaac Newton and Albert Einstein’s world machines. Looking into the physics and mathematics that allow us to understand not only how the universe works. But gives us helpful everyday tools like the GPS.</a:t>
            </a:r>
          </a:p>
        </p:txBody>
      </p:sp>
      <p:sp>
        <p:nvSpPr>
          <p:cNvPr id="4" name="Slide Number Placeholder 3"/>
          <p:cNvSpPr>
            <a:spLocks noGrp="1"/>
          </p:cNvSpPr>
          <p:nvPr>
            <p:ph type="sldNum" sz="quarter" idx="5"/>
          </p:nvPr>
        </p:nvSpPr>
        <p:spPr/>
        <p:txBody>
          <a:bodyPr/>
          <a:lstStyle/>
          <a:p>
            <a:fld id="{A764C341-E48C-41D7-B3E3-1F1D8F0B90E7}" type="slidenum">
              <a:rPr lang="en-US" smtClean="0"/>
              <a:t>2</a:t>
            </a:fld>
            <a:endParaRPr lang="en-US"/>
          </a:p>
        </p:txBody>
      </p:sp>
    </p:spTree>
    <p:extLst>
      <p:ext uri="{BB962C8B-B14F-4D97-AF65-F5344CB8AC3E}">
        <p14:creationId xmlns:p14="http://schemas.microsoft.com/office/powerpoint/2010/main" val="181681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Isaac Newton, the pioneer of gravity, calculus, and bridged the gap between alchemy and chemistry. Now, people knew about gravity before Newton “discovered” it, it was just that Newton was the first to question it. His quote shows us that what he worked on was only possible because of those who worked before him.</a:t>
            </a:r>
          </a:p>
          <a:p>
            <a:endParaRPr lang="en-US" dirty="0"/>
          </a:p>
          <a:p>
            <a:r>
              <a:rPr lang="en-US" dirty="0"/>
              <a:t>So, what was Isaac Newton like? How did he come to develop his laws, and what did he do after? Well, let me show you in the form of an animated short. </a:t>
            </a:r>
          </a:p>
        </p:txBody>
      </p:sp>
      <p:sp>
        <p:nvSpPr>
          <p:cNvPr id="4" name="Slide Number Placeholder 3"/>
          <p:cNvSpPr>
            <a:spLocks noGrp="1"/>
          </p:cNvSpPr>
          <p:nvPr>
            <p:ph type="sldNum" sz="quarter" idx="5"/>
          </p:nvPr>
        </p:nvSpPr>
        <p:spPr/>
        <p:txBody>
          <a:bodyPr/>
          <a:lstStyle/>
          <a:p>
            <a:fld id="{A764C341-E48C-41D7-B3E3-1F1D8F0B90E7}" type="slidenum">
              <a:rPr lang="en-US" smtClean="0"/>
              <a:t>3</a:t>
            </a:fld>
            <a:endParaRPr lang="en-US"/>
          </a:p>
        </p:txBody>
      </p:sp>
    </p:spTree>
    <p:extLst>
      <p:ext uri="{BB962C8B-B14F-4D97-AF65-F5344CB8AC3E}">
        <p14:creationId xmlns:p14="http://schemas.microsoft.com/office/powerpoint/2010/main" val="3444040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Newton’s law of universal gravitation attempts to explain why gravity occurs. Newton tells us that force is equal to the gravitational constant times the mass of object 1 times the mass of object 2 divided by the radius squared. </a:t>
            </a:r>
          </a:p>
          <a:p>
            <a:r>
              <a:rPr lang="en-US" dirty="0"/>
              <a:t>The gravitational constant dictates the strength of gravity between two objects.</a:t>
            </a:r>
          </a:p>
          <a:p>
            <a:endParaRPr lang="en-US" dirty="0"/>
          </a:p>
          <a:p>
            <a:r>
              <a:rPr lang="en-US" dirty="0"/>
              <a:t>The inverse-square law is a specified physical quantity that is inversely proportional to the square of the distance from the source</a:t>
            </a:r>
            <a:r>
              <a:rPr lang="en-US" b="0" i="0" u="none" strike="noStrike" dirty="0">
                <a:solidFill>
                  <a:srgbClr val="0A0A0A"/>
                </a:solidFill>
                <a:effectLst/>
                <a:latin typeface="Google Sans"/>
              </a:rPr>
              <a:t>.</a:t>
            </a:r>
          </a:p>
          <a:p>
            <a:r>
              <a:rPr lang="en-US" b="0" i="0" u="none" strike="noStrike" dirty="0">
                <a:solidFill>
                  <a:srgbClr val="0A0A0A"/>
                </a:solidFill>
                <a:effectLst/>
                <a:latin typeface="Google Sans"/>
              </a:rPr>
              <a:t>Let’s use gravity as an example. The force of gravity between two objects decreases as the square of the distance between their centers increases.</a:t>
            </a:r>
          </a:p>
          <a:p>
            <a:endParaRPr lang="en-US" b="0" i="0" u="none" strike="noStrike" dirty="0">
              <a:solidFill>
                <a:srgbClr val="0A0A0A"/>
              </a:solidFill>
              <a:effectLst/>
              <a:latin typeface="Google Sans"/>
            </a:endParaRPr>
          </a:p>
          <a:p>
            <a:r>
              <a:rPr lang="en-US" b="0" i="0" u="none" strike="noStrike" dirty="0">
                <a:solidFill>
                  <a:srgbClr val="0A0A0A"/>
                </a:solidFill>
                <a:effectLst/>
                <a:latin typeface="Google Sans"/>
              </a:rPr>
              <a:t>Mass dependence shows us how physical properties or behaviors are affected by changes in mass. We will see more on how mass changes when we talk about inertia and relativity.</a:t>
            </a:r>
          </a:p>
          <a:p>
            <a:endParaRPr lang="en-US" dirty="0"/>
          </a:p>
          <a:p>
            <a:r>
              <a:rPr lang="en-US" dirty="0"/>
              <a:t>Now that we’ve looked at Newton’s law of gravitation, let’s move our attention onto his laws of motion.</a:t>
            </a:r>
          </a:p>
        </p:txBody>
      </p:sp>
      <p:sp>
        <p:nvSpPr>
          <p:cNvPr id="4" name="Slide Number Placeholder 3"/>
          <p:cNvSpPr>
            <a:spLocks noGrp="1"/>
          </p:cNvSpPr>
          <p:nvPr>
            <p:ph type="sldNum" sz="quarter" idx="5"/>
          </p:nvPr>
        </p:nvSpPr>
        <p:spPr/>
        <p:txBody>
          <a:bodyPr/>
          <a:lstStyle/>
          <a:p>
            <a:fld id="{A764C341-E48C-41D7-B3E3-1F1D8F0B90E7}" type="slidenum">
              <a:rPr lang="en-US" smtClean="0"/>
              <a:t>10</a:t>
            </a:fld>
            <a:endParaRPr lang="en-US"/>
          </a:p>
        </p:txBody>
      </p:sp>
    </p:spTree>
    <p:extLst>
      <p:ext uri="{BB962C8B-B14F-4D97-AF65-F5344CB8AC3E}">
        <p14:creationId xmlns:p14="http://schemas.microsoft.com/office/powerpoint/2010/main" val="1456303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 of Inertia: Objections in motion stay in motion unless acted upon by another force. This law gives us the idea of friction, which explains why when something slides on a surface, it does not slide forever. Something will slide further on ice than on concrete because ice has less friction.</a:t>
            </a:r>
          </a:p>
          <a:p>
            <a:endParaRPr lang="en-US" dirty="0"/>
          </a:p>
          <a:p>
            <a:r>
              <a:rPr lang="en-US" dirty="0"/>
              <a:t>Second Law: Force = Mass x Acceleration. This law tells us how much force is needed to accelerate something with a higher or lower amount of mass. (</a:t>
            </a:r>
            <a:r>
              <a:rPr lang="en-US" dirty="0">
                <a:sym typeface="Wingdings" panose="05000000000000000000" pitchFamily="2" charset="2"/>
              </a:rPr>
              <a:t> </a:t>
            </a:r>
            <a:r>
              <a:rPr lang="en-US" dirty="0"/>
              <a:t>work on this future me)</a:t>
            </a:r>
          </a:p>
          <a:p>
            <a:endParaRPr lang="en-US" dirty="0"/>
          </a:p>
          <a:p>
            <a:r>
              <a:rPr lang="en-US" dirty="0"/>
              <a:t>Third Law:</a:t>
            </a:r>
            <a:r>
              <a:rPr lang="en-US" sz="1200" b="0" i="0" kern="1200" dirty="0">
                <a:solidFill>
                  <a:schemeClr val="tx1"/>
                </a:solidFill>
                <a:effectLst/>
                <a:latin typeface="+mn-lt"/>
                <a:ea typeface="+mn-ea"/>
                <a:cs typeface="+mn-cs"/>
              </a:rPr>
              <a:t> Every action has an equal and opposite reaction. When you walk, your foot pushes onto the ground and the ground pushes back. If you push on a table, the table pushes back.</a:t>
            </a:r>
            <a:endParaRPr lang="en-US" dirty="0"/>
          </a:p>
        </p:txBody>
      </p:sp>
      <p:sp>
        <p:nvSpPr>
          <p:cNvPr id="4" name="Slide Number Placeholder 3"/>
          <p:cNvSpPr>
            <a:spLocks noGrp="1"/>
          </p:cNvSpPr>
          <p:nvPr>
            <p:ph type="sldNum" sz="quarter" idx="5"/>
          </p:nvPr>
        </p:nvSpPr>
        <p:spPr/>
        <p:txBody>
          <a:bodyPr/>
          <a:lstStyle/>
          <a:p>
            <a:fld id="{A764C341-E48C-41D7-B3E3-1F1D8F0B90E7}" type="slidenum">
              <a:rPr lang="en-US" smtClean="0"/>
              <a:t>11</a:t>
            </a:fld>
            <a:endParaRPr lang="en-US"/>
          </a:p>
        </p:txBody>
      </p:sp>
    </p:spTree>
    <p:extLst>
      <p:ext uri="{BB962C8B-B14F-4D97-AF65-F5344CB8AC3E}">
        <p14:creationId xmlns:p14="http://schemas.microsoft.com/office/powerpoint/2010/main" val="3010403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Leibniz’s calculus, Newton independently created his own version to solve physics problems. Newton’s calculus centers around rates of change, which is designed to calculate and plot instantaneous changes of speed, placement, etc. on a slope.</a:t>
            </a:r>
          </a:p>
          <a:p>
            <a:endParaRPr lang="en-US" dirty="0"/>
          </a:p>
          <a:p>
            <a:r>
              <a:rPr lang="en-US" dirty="0"/>
              <a:t>We know Newton did not have many students, but he did have an unbelievable impact on future mathematicians. Let’s take a look at that.</a:t>
            </a:r>
          </a:p>
        </p:txBody>
      </p:sp>
      <p:sp>
        <p:nvSpPr>
          <p:cNvPr id="4" name="Slide Number Placeholder 3"/>
          <p:cNvSpPr>
            <a:spLocks noGrp="1"/>
          </p:cNvSpPr>
          <p:nvPr>
            <p:ph type="sldNum" sz="quarter" idx="5"/>
          </p:nvPr>
        </p:nvSpPr>
        <p:spPr/>
        <p:txBody>
          <a:bodyPr/>
          <a:lstStyle/>
          <a:p>
            <a:fld id="{A764C341-E48C-41D7-B3E3-1F1D8F0B90E7}" type="slidenum">
              <a:rPr lang="en-US" smtClean="0"/>
              <a:t>12</a:t>
            </a:fld>
            <a:endParaRPr lang="en-US"/>
          </a:p>
        </p:txBody>
      </p:sp>
    </p:spTree>
    <p:extLst>
      <p:ext uri="{BB962C8B-B14F-4D97-AF65-F5344CB8AC3E}">
        <p14:creationId xmlns:p14="http://schemas.microsoft.com/office/powerpoint/2010/main" val="2241967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fun detour, according to the Mathematics Genealogy Project shows us that when Isaac Newton was teaching at Trinity College, he had three students who also pursued an advanced degree in mathematics. Roger Cotes would go on to teach, and his students taught, leading to a ripple effect where now Newton has almost 32,000 math descendants and is still going on today. Also, the reason Newton got a master’s and not a PhD is only because Cambridge University did not offer one at that time.</a:t>
            </a:r>
          </a:p>
          <a:p>
            <a:endParaRPr lang="en-US" dirty="0"/>
          </a:p>
          <a:p>
            <a:r>
              <a:rPr lang="en-US" dirty="0"/>
              <a:t>Einstein has no recorded students who received PhD’s in math.</a:t>
            </a:r>
          </a:p>
          <a:p>
            <a:endParaRPr lang="en-US" dirty="0"/>
          </a:p>
          <a:p>
            <a:r>
              <a:rPr lang="en-US" dirty="0"/>
              <a:t>That was Isaac Newton, recall that we went over his law of universal gravitation, laws of motion, calculus, and his life. Now, lets take a look at Albert Einstein. </a:t>
            </a:r>
          </a:p>
        </p:txBody>
      </p:sp>
      <p:sp>
        <p:nvSpPr>
          <p:cNvPr id="4" name="Slide Number Placeholder 3"/>
          <p:cNvSpPr>
            <a:spLocks noGrp="1"/>
          </p:cNvSpPr>
          <p:nvPr>
            <p:ph type="sldNum" sz="quarter" idx="5"/>
          </p:nvPr>
        </p:nvSpPr>
        <p:spPr/>
        <p:txBody>
          <a:bodyPr/>
          <a:lstStyle/>
          <a:p>
            <a:fld id="{A764C341-E48C-41D7-B3E3-1F1D8F0B90E7}" type="slidenum">
              <a:rPr lang="en-US" smtClean="0"/>
              <a:t>13</a:t>
            </a:fld>
            <a:endParaRPr lang="en-US"/>
          </a:p>
        </p:txBody>
      </p:sp>
    </p:spTree>
    <p:extLst>
      <p:ext uri="{BB962C8B-B14F-4D97-AF65-F5344CB8AC3E}">
        <p14:creationId xmlns:p14="http://schemas.microsoft.com/office/powerpoint/2010/main" val="2608574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Albert Einstein, the one who challenged the general consensus of the universe. His world machine showed us that space and time are not constants like everyone assumed. Instead, they depend on the strength of gravity acting upon a certain thing or individual.</a:t>
            </a:r>
          </a:p>
          <a:p>
            <a:endParaRPr lang="en-US" dirty="0"/>
          </a:p>
          <a:p>
            <a:r>
              <a:rPr lang="en-US" dirty="0"/>
              <a:t>Einstein was certainly a unique character. Let’s take a look at his life like we did with Newton.</a:t>
            </a:r>
          </a:p>
        </p:txBody>
      </p:sp>
      <p:sp>
        <p:nvSpPr>
          <p:cNvPr id="4" name="Slide Number Placeholder 3"/>
          <p:cNvSpPr>
            <a:spLocks noGrp="1"/>
          </p:cNvSpPr>
          <p:nvPr>
            <p:ph type="sldNum" sz="quarter" idx="5"/>
          </p:nvPr>
        </p:nvSpPr>
        <p:spPr/>
        <p:txBody>
          <a:bodyPr/>
          <a:lstStyle/>
          <a:p>
            <a:fld id="{A764C341-E48C-41D7-B3E3-1F1D8F0B90E7}" type="slidenum">
              <a:rPr lang="en-US" smtClean="0"/>
              <a:t>14</a:t>
            </a:fld>
            <a:endParaRPr lang="en-US"/>
          </a:p>
        </p:txBody>
      </p:sp>
    </p:spTree>
    <p:extLst>
      <p:ext uri="{BB962C8B-B14F-4D97-AF65-F5344CB8AC3E}">
        <p14:creationId xmlns:p14="http://schemas.microsoft.com/office/powerpoint/2010/main" val="3908273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Special relativity was one of Einstein’s first published works during his miracle year. It focuses on how measurements of space and time change at high speeds. It also tells us that space and time are not constant, but relative to whoever experiences it. Einstein’s quote shows us that relativity isn’t just math, but there is also a bit of psychology to it. Einstein explained special relativity using trains and lightning. Say a lightning bolt strikes both ends of a train at the same time, someone standing on the ground would say the lightning struck at the same time, while someone riding the train would say one struck before the other. Showing us that even if things happen simultaneously, they appear different to the individual who experiences it. This is called </a:t>
            </a:r>
            <a:r>
              <a:rPr lang="en-US" sz="1200" b="0" i="0" kern="1200" dirty="0">
                <a:solidFill>
                  <a:schemeClr val="tx1"/>
                </a:solidFill>
                <a:effectLst/>
                <a:latin typeface="+mn-lt"/>
                <a:ea typeface="+mn-ea"/>
                <a:cs typeface="+mn-cs"/>
              </a:rPr>
              <a:t>Relativity of simultaneity, a central idea in special relativity.</a:t>
            </a:r>
          </a:p>
          <a:p>
            <a:endParaRPr lang="en-US" dirty="0"/>
          </a:p>
          <a:p>
            <a:endParaRPr lang="en-US" dirty="0"/>
          </a:p>
          <a:p>
            <a:r>
              <a:rPr lang="en-US" dirty="0"/>
              <a:t>After special relativity, Einstein went on to work on general relativity. Let’s take a look at that.</a:t>
            </a:r>
          </a:p>
        </p:txBody>
      </p:sp>
      <p:sp>
        <p:nvSpPr>
          <p:cNvPr id="4" name="Slide Number Placeholder 3"/>
          <p:cNvSpPr>
            <a:spLocks noGrp="1"/>
          </p:cNvSpPr>
          <p:nvPr>
            <p:ph type="sldNum" sz="quarter" idx="5"/>
          </p:nvPr>
        </p:nvSpPr>
        <p:spPr/>
        <p:txBody>
          <a:bodyPr/>
          <a:lstStyle/>
          <a:p>
            <a:fld id="{A764C341-E48C-41D7-B3E3-1F1D8F0B90E7}" type="slidenum">
              <a:rPr lang="en-US" smtClean="0"/>
              <a:t>19</a:t>
            </a:fld>
            <a:endParaRPr lang="en-US"/>
          </a:p>
        </p:txBody>
      </p:sp>
    </p:spTree>
    <p:extLst>
      <p:ext uri="{BB962C8B-B14F-4D97-AF65-F5344CB8AC3E}">
        <p14:creationId xmlns:p14="http://schemas.microsoft.com/office/powerpoint/2010/main" val="1533704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Einstein’s general relativity shows us that gravity, unlike what Newton assumed, is not a force. Gravity is the curvature of spacetime. Massive objects curve spacetime, and objects move along those curves. General relativity also explains Mercury’s orbit, as the high gravity of the Sun causes Mercury’s ellipse to rotate slightly faster than Newtonian physics predicted. Einstein’s way of explaining general relativity and spacetime is in the form of a stretched sheet with a heavy object placed on top. This creates a dip, in which smaller objects rolling nearby will curve towards it. </a:t>
            </a:r>
          </a:p>
          <a:p>
            <a:endParaRPr lang="en-US" dirty="0"/>
          </a:p>
          <a:p>
            <a:r>
              <a:rPr lang="en-US" dirty="0"/>
              <a:t>In special and general relativity, we saw that both speed and gravity can affect time. That is called time dilation.</a:t>
            </a:r>
          </a:p>
        </p:txBody>
      </p:sp>
      <p:sp>
        <p:nvSpPr>
          <p:cNvPr id="4" name="Slide Number Placeholder 3"/>
          <p:cNvSpPr>
            <a:spLocks noGrp="1"/>
          </p:cNvSpPr>
          <p:nvPr>
            <p:ph type="sldNum" sz="quarter" idx="5"/>
          </p:nvPr>
        </p:nvSpPr>
        <p:spPr/>
        <p:txBody>
          <a:bodyPr/>
          <a:lstStyle/>
          <a:p>
            <a:fld id="{A764C341-E48C-41D7-B3E3-1F1D8F0B90E7}" type="slidenum">
              <a:rPr lang="en-US" smtClean="0"/>
              <a:t>20</a:t>
            </a:fld>
            <a:endParaRPr lang="en-US"/>
          </a:p>
        </p:txBody>
      </p:sp>
    </p:spTree>
    <p:extLst>
      <p:ext uri="{BB962C8B-B14F-4D97-AF65-F5344CB8AC3E}">
        <p14:creationId xmlns:p14="http://schemas.microsoft.com/office/powerpoint/2010/main" val="1094823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dirty="0"/>
              <a:t>Time dilation was easily the most interesting thing I studied for this project. It is included in both special and general relativity and, as mentioned before, shows us that time is not a constant like people assumed before. A thing or individual experiencing stronger gravity will experience time slower than something in a weaker gravitational field. For example, if you lived on Jupiter, you age slower than living on Earth due to Jupiter’s stronger gravitational field.</a:t>
            </a:r>
          </a:p>
          <a:p>
            <a:endParaRPr lang="en-US" u="none" dirty="0"/>
          </a:p>
          <a:p>
            <a:r>
              <a:rPr lang="en-US" u="none" dirty="0"/>
              <a:t>Time dilation is also what gives us accurate GPS’s, as the satellites are in a weaker gravitational field so they experience time faster, which would cause delayed signals, but because we know about time dilation, we are able to adjust for it.</a:t>
            </a:r>
          </a:p>
        </p:txBody>
      </p:sp>
      <p:sp>
        <p:nvSpPr>
          <p:cNvPr id="4" name="Slide Number Placeholder 3"/>
          <p:cNvSpPr>
            <a:spLocks noGrp="1"/>
          </p:cNvSpPr>
          <p:nvPr>
            <p:ph type="sldNum" sz="quarter" idx="5"/>
          </p:nvPr>
        </p:nvSpPr>
        <p:spPr/>
        <p:txBody>
          <a:bodyPr/>
          <a:lstStyle/>
          <a:p>
            <a:fld id="{A764C341-E48C-41D7-B3E3-1F1D8F0B90E7}" type="slidenum">
              <a:rPr lang="en-US" smtClean="0"/>
              <a:t>21</a:t>
            </a:fld>
            <a:endParaRPr lang="en-US"/>
          </a:p>
        </p:txBody>
      </p:sp>
    </p:spTree>
    <p:extLst>
      <p:ext uri="{BB962C8B-B14F-4D97-AF65-F5344CB8AC3E}">
        <p14:creationId xmlns:p14="http://schemas.microsoft.com/office/powerpoint/2010/main" val="748122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Einstein’s mathematics work because of his theory of special and general relativity. E=mc2, which was Einstein’s way to prove that mass and energy are part of the same system instead of being governed by separate laws. This equation shows that mass and energy are interchangeable, which can result in a small amount of matter being converted into a tremendous amount of energy. This explains how stars shine and how nuclear weapons function.</a:t>
            </a:r>
          </a:p>
        </p:txBody>
      </p:sp>
      <p:sp>
        <p:nvSpPr>
          <p:cNvPr id="4" name="Slide Number Placeholder 3"/>
          <p:cNvSpPr>
            <a:spLocks noGrp="1"/>
          </p:cNvSpPr>
          <p:nvPr>
            <p:ph type="sldNum" sz="quarter" idx="5"/>
          </p:nvPr>
        </p:nvSpPr>
        <p:spPr/>
        <p:txBody>
          <a:bodyPr/>
          <a:lstStyle/>
          <a:p>
            <a:fld id="{A764C341-E48C-41D7-B3E3-1F1D8F0B90E7}" type="slidenum">
              <a:rPr lang="en-US" smtClean="0"/>
              <a:t>22</a:t>
            </a:fld>
            <a:endParaRPr lang="en-US"/>
          </a:p>
        </p:txBody>
      </p:sp>
    </p:spTree>
    <p:extLst>
      <p:ext uri="{BB962C8B-B14F-4D97-AF65-F5344CB8AC3E}">
        <p14:creationId xmlns:p14="http://schemas.microsoft.com/office/powerpoint/2010/main" val="4287462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they connect? Isaac Newton built the framework. Einstein showed us its limits and what lies beyond them. Newton’s laws are an approximation. Einstein found out that they break down under extreme conditions, such as high speeds and high gravity as time and space are not constants like Newton assumed.</a:t>
            </a:r>
            <a:br>
              <a:rPr lang="en-US" dirty="0"/>
            </a:br>
            <a:r>
              <a:rPr lang="en-US" dirty="0"/>
              <a:t>Newton’s second law, Force = Mass x Acceleration works under most circumstances, but becomes more complex at higher speeds. However, this does not mean that Einstein proved Newton’s laws incorrect, he only used recent scientific discoveries to prove that Newton’s framework needed more and were not fully complete. In fact, nothing in science is truly complete. Everything is falsifiable, meaning that one day, maybe another hundred years, someone will prove Einstein’s theory of relativity incomplete like Einstein did for Newton.</a:t>
            </a:r>
          </a:p>
        </p:txBody>
      </p:sp>
      <p:sp>
        <p:nvSpPr>
          <p:cNvPr id="4" name="Slide Number Placeholder 3"/>
          <p:cNvSpPr>
            <a:spLocks noGrp="1"/>
          </p:cNvSpPr>
          <p:nvPr>
            <p:ph type="sldNum" sz="quarter" idx="5"/>
          </p:nvPr>
        </p:nvSpPr>
        <p:spPr/>
        <p:txBody>
          <a:bodyPr/>
          <a:lstStyle/>
          <a:p>
            <a:fld id="{A764C341-E48C-41D7-B3E3-1F1D8F0B90E7}" type="slidenum">
              <a:rPr lang="en-US" smtClean="0"/>
              <a:t>23</a:t>
            </a:fld>
            <a:endParaRPr lang="en-US"/>
          </a:p>
        </p:txBody>
      </p:sp>
    </p:spTree>
    <p:extLst>
      <p:ext uri="{BB962C8B-B14F-4D97-AF65-F5344CB8AC3E}">
        <p14:creationId xmlns:p14="http://schemas.microsoft.com/office/powerpoint/2010/main" val="413572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did I expect to find? To be honest, I expected to find the expected. When I started, I believed Newton’s story of the apple. I had no reason to doubt the guy. (&lt;— funny joke could be removed) I knew almost nothing about what Einstein worked on, so I did not expect much.</a:t>
            </a:r>
          </a:p>
        </p:txBody>
      </p:sp>
      <p:sp>
        <p:nvSpPr>
          <p:cNvPr id="4" name="Slide Number Placeholder 3"/>
          <p:cNvSpPr>
            <a:spLocks noGrp="1"/>
          </p:cNvSpPr>
          <p:nvPr>
            <p:ph type="sldNum" sz="quarter" idx="5"/>
          </p:nvPr>
        </p:nvSpPr>
        <p:spPr/>
        <p:txBody>
          <a:bodyPr/>
          <a:lstStyle/>
          <a:p>
            <a:fld id="{A764C341-E48C-41D7-B3E3-1F1D8F0B90E7}" type="slidenum">
              <a:rPr lang="en-US" smtClean="0"/>
              <a:t>24</a:t>
            </a:fld>
            <a:endParaRPr lang="en-US"/>
          </a:p>
        </p:txBody>
      </p:sp>
    </p:spTree>
    <p:extLst>
      <p:ext uri="{BB962C8B-B14F-4D97-AF65-F5344CB8AC3E}">
        <p14:creationId xmlns:p14="http://schemas.microsoft.com/office/powerpoint/2010/main" val="3514796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it valuable? From Newton’s laws to Einstein’s theories, these great scientists shape how we understand the universe as a whole. Newton’s quote, standing in the shoulders of giants, shows us that his work was only possible because of those before him. Same with Einstein, and whoever is next. </a:t>
            </a:r>
          </a:p>
          <a:p>
            <a:endParaRPr lang="en-US" dirty="0"/>
          </a:p>
          <a:p>
            <a:r>
              <a:rPr lang="en-US" dirty="0"/>
              <a:t>Where is it heading? </a:t>
            </a:r>
          </a:p>
          <a:p>
            <a:r>
              <a:rPr lang="en-US" dirty="0"/>
              <a:t>We saw earlier that Newton worked with alchemy, trying to turn lead into gold. Scientists recently have found a way to turn a molecule of lead into a molecule of gold. While it is expensive and not really feasible right now, it is interesting to see something that Newton worked on hundreds of years ago becoming reality. How long will it take until it is fully possible? Who will be the next person to look at Einstein’s theory of relativity and find inconsistencies in it like what Einstein did with Newton’s laws of motion and gravitation.</a:t>
            </a:r>
          </a:p>
        </p:txBody>
      </p:sp>
      <p:sp>
        <p:nvSpPr>
          <p:cNvPr id="4" name="Slide Number Placeholder 3"/>
          <p:cNvSpPr>
            <a:spLocks noGrp="1"/>
          </p:cNvSpPr>
          <p:nvPr>
            <p:ph type="sldNum" sz="quarter" idx="5"/>
          </p:nvPr>
        </p:nvSpPr>
        <p:spPr/>
        <p:txBody>
          <a:bodyPr/>
          <a:lstStyle/>
          <a:p>
            <a:fld id="{A764C341-E48C-41D7-B3E3-1F1D8F0B90E7}" type="slidenum">
              <a:rPr lang="en-US" smtClean="0"/>
              <a:t>25</a:t>
            </a:fld>
            <a:endParaRPr lang="en-US"/>
          </a:p>
        </p:txBody>
      </p:sp>
    </p:spTree>
    <p:extLst>
      <p:ext uri="{BB962C8B-B14F-4D97-AF65-F5344CB8AC3E}">
        <p14:creationId xmlns:p14="http://schemas.microsoft.com/office/powerpoint/2010/main" val="1586263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64C341-E48C-41D7-B3E3-1F1D8F0B90E7}" type="slidenum">
              <a:rPr lang="en-US" smtClean="0"/>
              <a:t>26</a:t>
            </a:fld>
            <a:endParaRPr lang="en-US"/>
          </a:p>
        </p:txBody>
      </p:sp>
    </p:spTree>
    <p:extLst>
      <p:ext uri="{BB962C8B-B14F-4D97-AF65-F5344CB8AC3E}">
        <p14:creationId xmlns:p14="http://schemas.microsoft.com/office/powerpoint/2010/main" val="3732152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A11E1-0D19-106D-618F-3F8C511720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FDF885-88FA-0B83-AC71-5F3F11EA9A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B9908F-0B15-391F-239F-5001C423361E}"/>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5" name="Footer Placeholder 4">
            <a:extLst>
              <a:ext uri="{FF2B5EF4-FFF2-40B4-BE49-F238E27FC236}">
                <a16:creationId xmlns:a16="http://schemas.microsoft.com/office/drawing/2014/main" id="{31C2F59E-A5FD-0F54-0A5C-CD3B91A2DF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3D71BB-49D9-1517-D160-63AA1E32645A}"/>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1202089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E25CA-494D-AB3C-8600-2596ADCC6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68F3AF-0D40-72AC-DEEB-97C9E49632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4286FD-157E-2DE8-7914-514C5E8F82ED}"/>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5" name="Footer Placeholder 4">
            <a:extLst>
              <a:ext uri="{FF2B5EF4-FFF2-40B4-BE49-F238E27FC236}">
                <a16:creationId xmlns:a16="http://schemas.microsoft.com/office/drawing/2014/main" id="{5BAF169B-E315-C3C2-3989-B54F9F4085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0250BD-D29B-EB01-CBE2-D90C3B4FB903}"/>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2555449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581D-B010-C1AC-361A-9B37957F32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906EBB2-8207-E341-F0F8-1AF9D9E70D3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344450-6C44-C17D-E537-E8F90CDD4092}"/>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5" name="Footer Placeholder 4">
            <a:extLst>
              <a:ext uri="{FF2B5EF4-FFF2-40B4-BE49-F238E27FC236}">
                <a16:creationId xmlns:a16="http://schemas.microsoft.com/office/drawing/2014/main" id="{9B3EB62D-B454-9D71-74FD-80083ABBFD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625456-2137-95D4-AA74-170786086374}"/>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2261284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AE855-B417-12FA-10B5-239803E646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7EC7D7-B865-5B5B-B2E0-09591CC246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2A0035-D977-A31F-1D54-6D5A255C23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A72C1E-D9FC-5B41-3B09-6127CFC5F8B7}"/>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6" name="Footer Placeholder 5">
            <a:extLst>
              <a:ext uri="{FF2B5EF4-FFF2-40B4-BE49-F238E27FC236}">
                <a16:creationId xmlns:a16="http://schemas.microsoft.com/office/drawing/2014/main" id="{6146D219-AF41-DB07-BF03-67C2775A1D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487A7D-EDBD-2D45-BE3C-8DDD74CA530E}"/>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1362454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EACEC-78EF-F810-BD97-357A995EF3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A9D66E-6B6F-BFCF-F6B8-2F3200EDDE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336BB3-A930-8075-B966-63AF4DF97C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8FE9DD-6038-2D37-3B11-E17039778F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8CC057-CE7C-E11C-8FA3-2157ADFB61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DEC90E-B3D9-B6D6-1388-E8797594EECB}"/>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8" name="Footer Placeholder 7">
            <a:extLst>
              <a:ext uri="{FF2B5EF4-FFF2-40B4-BE49-F238E27FC236}">
                <a16:creationId xmlns:a16="http://schemas.microsoft.com/office/drawing/2014/main" id="{921CEDF4-50BD-BAEC-9CF6-B630714EB9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C03713-7604-69EF-3C56-0D3E55B3644C}"/>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3265220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E91D-1023-AAF4-5831-5996CB2084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A55BFB-ED75-2403-D3B8-B45BED6C9D0A}"/>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4" name="Footer Placeholder 3">
            <a:extLst>
              <a:ext uri="{FF2B5EF4-FFF2-40B4-BE49-F238E27FC236}">
                <a16:creationId xmlns:a16="http://schemas.microsoft.com/office/drawing/2014/main" id="{DC40E03B-EB97-4A84-6C8A-665B9E92E8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43FD74-A7A5-4DF1-23DE-BB5E0554F17E}"/>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1820864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C8BB28-9CCD-14A9-C7F5-005EE212AD41}"/>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3" name="Footer Placeholder 2">
            <a:extLst>
              <a:ext uri="{FF2B5EF4-FFF2-40B4-BE49-F238E27FC236}">
                <a16:creationId xmlns:a16="http://schemas.microsoft.com/office/drawing/2014/main" id="{A7A9A3CE-ECC8-ACBD-C874-1DE6550CFB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874656-7F68-E3A5-22AE-BE39BA62FC27}"/>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1212275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66569-ECFF-8AAA-F66A-09DF465301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EE25-582A-FFBD-3FE3-627B381307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2FDD4A-1C2F-BA1F-7F63-D0508B280A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CB9F35-20E5-6EE3-5550-97B33C3D0039}"/>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6" name="Footer Placeholder 5">
            <a:extLst>
              <a:ext uri="{FF2B5EF4-FFF2-40B4-BE49-F238E27FC236}">
                <a16:creationId xmlns:a16="http://schemas.microsoft.com/office/drawing/2014/main" id="{A221421C-C722-9F94-A5CF-4E57C9340C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D1CB05-2FF1-7703-BC7F-D3B09C1BE709}"/>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618759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5FF96-923F-E653-09EA-F225F01389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50C96B-FCC6-836C-599E-7723F97E1F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3462A8-C89C-71EB-0621-B14AEEEB1A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590B7B-21C3-E1CB-6D2A-861FF408D237}"/>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6" name="Footer Placeholder 5">
            <a:extLst>
              <a:ext uri="{FF2B5EF4-FFF2-40B4-BE49-F238E27FC236}">
                <a16:creationId xmlns:a16="http://schemas.microsoft.com/office/drawing/2014/main" id="{E9C2F3B9-186E-56B7-1E25-CDE3DBC562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59BB46-9FB2-CBC7-A8E9-A8B5DC4148D2}"/>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2987313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54FB8-EB40-8FBA-8795-4CE60718B8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E533F9-7ABB-9322-0330-62B3FA79BA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ECA3D8-1AE5-6CF4-6C50-621370B2EBFF}"/>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5" name="Footer Placeholder 4">
            <a:extLst>
              <a:ext uri="{FF2B5EF4-FFF2-40B4-BE49-F238E27FC236}">
                <a16:creationId xmlns:a16="http://schemas.microsoft.com/office/drawing/2014/main" id="{8E6D0DFF-8100-D6E7-EBF0-3294B6C14D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D1C61A-AB55-CA51-11CE-63F3884ACBD0}"/>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1118229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F6708B-A962-970B-C895-6E197FC5DD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A3E7D2-467B-A0AD-5896-E041FBD6F3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01C5C5-8765-6769-8FC3-2072C4202387}"/>
              </a:ext>
            </a:extLst>
          </p:cNvPr>
          <p:cNvSpPr>
            <a:spLocks noGrp="1"/>
          </p:cNvSpPr>
          <p:nvPr>
            <p:ph type="dt" sz="half" idx="10"/>
          </p:nvPr>
        </p:nvSpPr>
        <p:spPr/>
        <p:txBody>
          <a:bodyPr/>
          <a:lstStyle/>
          <a:p>
            <a:fld id="{72A33D15-A31F-4386-A161-6CEC3AED7E73}" type="datetimeFigureOut">
              <a:rPr lang="en-US" smtClean="0"/>
              <a:t>10/29/2026</a:t>
            </a:fld>
            <a:endParaRPr lang="en-US"/>
          </a:p>
        </p:txBody>
      </p:sp>
      <p:sp>
        <p:nvSpPr>
          <p:cNvPr id="5" name="Footer Placeholder 4">
            <a:extLst>
              <a:ext uri="{FF2B5EF4-FFF2-40B4-BE49-F238E27FC236}">
                <a16:creationId xmlns:a16="http://schemas.microsoft.com/office/drawing/2014/main" id="{771D2E3D-376C-024D-4C97-2795D1EC5E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CD7E0E-007C-B86D-4EF5-4B18F89BFEB6}"/>
              </a:ext>
            </a:extLst>
          </p:cNvPr>
          <p:cNvSpPr>
            <a:spLocks noGrp="1"/>
          </p:cNvSpPr>
          <p:nvPr>
            <p:ph type="sldNum" sz="quarter" idx="12"/>
          </p:nvPr>
        </p:nvSpPr>
        <p:spPr/>
        <p:txBody>
          <a:bodyPr/>
          <a:lstStyle/>
          <a:p>
            <a:fld id="{4C56E893-E367-41B7-BC59-E8164147244C}" type="slidenum">
              <a:rPr lang="en-US" smtClean="0"/>
              <a:t>‹#›</a:t>
            </a:fld>
            <a:endParaRPr lang="en-US"/>
          </a:p>
        </p:txBody>
      </p:sp>
    </p:spTree>
    <p:extLst>
      <p:ext uri="{BB962C8B-B14F-4D97-AF65-F5344CB8AC3E}">
        <p14:creationId xmlns:p14="http://schemas.microsoft.com/office/powerpoint/2010/main" val="1295030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E0B951-785D-22E5-F77D-07A51FF420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337C8B-6775-869F-30E4-2F6CC9D826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7C4F86-AFB6-1C40-B15C-F2374F9BD1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A33D15-A31F-4386-A161-6CEC3AED7E73}" type="datetimeFigureOut">
              <a:rPr lang="en-US" smtClean="0"/>
              <a:t>10/29/2026</a:t>
            </a:fld>
            <a:endParaRPr lang="en-US"/>
          </a:p>
        </p:txBody>
      </p:sp>
      <p:sp>
        <p:nvSpPr>
          <p:cNvPr id="5" name="Footer Placeholder 4">
            <a:extLst>
              <a:ext uri="{FF2B5EF4-FFF2-40B4-BE49-F238E27FC236}">
                <a16:creationId xmlns:a16="http://schemas.microsoft.com/office/drawing/2014/main" id="{B9B5336C-1A6D-D901-2082-35D610F0DD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B25E699-C52E-FBBB-93D5-5725CF01A4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56E893-E367-41B7-BC59-E8164147244C}" type="slidenum">
              <a:rPr lang="en-US" smtClean="0"/>
              <a:t>‹#›</a:t>
            </a:fld>
            <a:endParaRPr lang="en-US"/>
          </a:p>
        </p:txBody>
      </p:sp>
    </p:spTree>
    <p:extLst>
      <p:ext uri="{BB962C8B-B14F-4D97-AF65-F5344CB8AC3E}">
        <p14:creationId xmlns:p14="http://schemas.microsoft.com/office/powerpoint/2010/main" val="1732897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creativecommons.org/licenses/by-nc-sa/2.0/?ref=openverse" TargetMode="External"/><Relationship Id="rId5" Type="http://schemas.openxmlformats.org/officeDocument/2006/relationships/hyperlink" Target="https://www.flickr.com/photos/9049083@N04" TargetMode="External"/><Relationship Id="rId4" Type="http://schemas.openxmlformats.org/officeDocument/2006/relationships/hyperlink" Target="https://www.flickr.com/photos/9049083@N04/4690804858"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kC2bD15OyXk?feature=oembed"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creativecommons.org/licenses/by-nc/2.0/?ref=openverse" TargetMode="External"/><Relationship Id="rId5" Type="http://schemas.openxmlformats.org/officeDocument/2006/relationships/hyperlink" Target="https://www.flickr.com/photos/74078214@N00" TargetMode="External"/><Relationship Id="rId4" Type="http://schemas.openxmlformats.org/officeDocument/2006/relationships/hyperlink" Target="https://www.flickr.com/photos/74078214@N00/504369245"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ideo" Target="https://www.youtube.com/embed/VdezvsG0i4Y?feature=oembed"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CA7C-E96C-CA53-EF3A-3733DECF4FB1}"/>
              </a:ext>
            </a:extLst>
          </p:cNvPr>
          <p:cNvSpPr>
            <a:spLocks noGrp="1"/>
          </p:cNvSpPr>
          <p:nvPr>
            <p:ph type="ctrTitle"/>
          </p:nvPr>
        </p:nvSpPr>
        <p:spPr>
          <a:xfrm>
            <a:off x="1524000" y="1611250"/>
            <a:ext cx="9144000" cy="2387600"/>
          </a:xfrm>
        </p:spPr>
        <p:txBody>
          <a:bodyPr>
            <a:noAutofit/>
          </a:bodyPr>
          <a:lstStyle/>
          <a:p>
            <a:r>
              <a:rPr lang="en-US" sz="5400" dirty="0"/>
              <a:t>Relativity in Motion: </a:t>
            </a:r>
            <a:br>
              <a:rPr lang="en-US" sz="5400" dirty="0"/>
            </a:br>
            <a:r>
              <a:rPr lang="en-US" sz="5400" dirty="0"/>
              <a:t>How Newton and Einstein Changed Science</a:t>
            </a:r>
          </a:p>
        </p:txBody>
      </p:sp>
      <p:sp>
        <p:nvSpPr>
          <p:cNvPr id="3" name="Subtitle 2">
            <a:extLst>
              <a:ext uri="{FF2B5EF4-FFF2-40B4-BE49-F238E27FC236}">
                <a16:creationId xmlns:a16="http://schemas.microsoft.com/office/drawing/2014/main" id="{19525496-A806-541F-5C08-2A956882992B}"/>
              </a:ext>
            </a:extLst>
          </p:cNvPr>
          <p:cNvSpPr>
            <a:spLocks noGrp="1"/>
          </p:cNvSpPr>
          <p:nvPr>
            <p:ph type="subTitle" idx="1"/>
          </p:nvPr>
        </p:nvSpPr>
        <p:spPr>
          <a:xfrm>
            <a:off x="1524000" y="4090925"/>
            <a:ext cx="9144000" cy="1655762"/>
          </a:xfrm>
        </p:spPr>
        <p:txBody>
          <a:bodyPr/>
          <a:lstStyle/>
          <a:p>
            <a:r>
              <a:rPr lang="en-US" dirty="0"/>
              <a:t>Jediah Dillon</a:t>
            </a:r>
          </a:p>
          <a:p>
            <a:r>
              <a:rPr lang="en-US" dirty="0"/>
              <a:t>April 22, 2026</a:t>
            </a:r>
          </a:p>
        </p:txBody>
      </p:sp>
    </p:spTree>
    <p:extLst>
      <p:ext uri="{BB962C8B-B14F-4D97-AF65-F5344CB8AC3E}">
        <p14:creationId xmlns:p14="http://schemas.microsoft.com/office/powerpoint/2010/main" val="1051605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3" name="Rectangle 615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Did an Apple Really Fall on Isaac Newton's Head? | HISTORY">
            <a:extLst>
              <a:ext uri="{FF2B5EF4-FFF2-40B4-BE49-F238E27FC236}">
                <a16:creationId xmlns:a16="http://schemas.microsoft.com/office/drawing/2014/main" id="{DCFAA181-90E8-59FF-9148-1611AC4C1673}"/>
              </a:ext>
            </a:extLst>
          </p:cNvPr>
          <p:cNvPicPr>
            <a:picLocks noGrp="1" noChangeAspect="1" noChangeArrowheads="1"/>
          </p:cNvPicPr>
          <p:nvPr>
            <p:ph idx="1"/>
          </p:nvPr>
        </p:nvPicPr>
        <p:blipFill>
          <a:blip r:embed="rId3">
            <a:alphaModFix amt="50000"/>
            <a:extLst>
              <a:ext uri="{28A0092B-C50C-407E-A947-70E740481C1C}">
                <a14:useLocalDpi xmlns:a14="http://schemas.microsoft.com/office/drawing/2010/main" val="0"/>
              </a:ext>
            </a:extLst>
          </a:blip>
          <a:srcRect l="6690"/>
          <a:stretch>
            <a:fillRect/>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1DE0606-831C-566F-6DA7-3D44BDFE9E61}"/>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dirty="0">
                <a:solidFill>
                  <a:schemeClr val="bg1"/>
                </a:solidFill>
              </a:rPr>
              <a:t>What did I study? Why is it  </a:t>
            </a:r>
            <a:r>
              <a:rPr lang="en-US" sz="6600">
                <a:solidFill>
                  <a:schemeClr val="bg1"/>
                </a:solidFill>
              </a:rPr>
              <a:t>important</a:t>
            </a:r>
            <a:r>
              <a:rPr lang="en-US" sz="6600" dirty="0">
                <a:solidFill>
                  <a:schemeClr val="bg1"/>
                </a:solidFill>
              </a:rPr>
              <a:t>?</a:t>
            </a:r>
          </a:p>
        </p:txBody>
      </p:sp>
      <p:sp>
        <p:nvSpPr>
          <p:cNvPr id="615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9710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 name="Slide Background">
            <a:extLst>
              <a:ext uri="{FF2B5EF4-FFF2-40B4-BE49-F238E27FC236}">
                <a16:creationId xmlns:a16="http://schemas.microsoft.com/office/drawing/2014/main" id="{7DE220E6-BA55-4F04-B3C4-F4985F3E7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9" name="tint">
            <a:extLst>
              <a:ext uri="{FF2B5EF4-FFF2-40B4-BE49-F238E27FC236}">
                <a16:creationId xmlns:a16="http://schemas.microsoft.com/office/drawing/2014/main" id="{5AE190BC-D2FD-433E-AB89-0DF68EFD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5644" y="0"/>
            <a:ext cx="1046356"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1050" name="Rectangle 1049">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6444" y="0"/>
            <a:ext cx="6075554" cy="6858000"/>
          </a:xfrm>
          <a:prstGeom prst="rect">
            <a:avLst/>
          </a:prstGeom>
          <a:ln>
            <a:noFill/>
          </a:ln>
          <a:effectLst>
            <a:outerShdw blurRad="508000" dist="190500" dir="5460000" sx="93000" sy="93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1EECE5-928F-DFFA-0819-9056E0086B23}"/>
              </a:ext>
            </a:extLst>
          </p:cNvPr>
          <p:cNvSpPr>
            <a:spLocks noGrp="1"/>
          </p:cNvSpPr>
          <p:nvPr>
            <p:ph type="title"/>
          </p:nvPr>
        </p:nvSpPr>
        <p:spPr>
          <a:xfrm>
            <a:off x="6816432" y="762001"/>
            <a:ext cx="4554680" cy="1708243"/>
          </a:xfrm>
        </p:spPr>
        <p:txBody>
          <a:bodyPr anchor="ctr">
            <a:normAutofit/>
          </a:bodyPr>
          <a:lstStyle/>
          <a:p>
            <a:r>
              <a:rPr lang="en-US" sz="4000"/>
              <a:t>Isaac Newton</a:t>
            </a:r>
          </a:p>
        </p:txBody>
      </p:sp>
      <p:sp>
        <p:nvSpPr>
          <p:cNvPr id="3" name="Content Placeholder 2">
            <a:extLst>
              <a:ext uri="{FF2B5EF4-FFF2-40B4-BE49-F238E27FC236}">
                <a16:creationId xmlns:a16="http://schemas.microsoft.com/office/drawing/2014/main" id="{91F21C38-CE1B-81D0-5DC9-F719ACA47BB7}"/>
              </a:ext>
            </a:extLst>
          </p:cNvPr>
          <p:cNvSpPr>
            <a:spLocks noGrp="1"/>
          </p:cNvSpPr>
          <p:nvPr>
            <p:ph idx="1"/>
          </p:nvPr>
        </p:nvSpPr>
        <p:spPr>
          <a:xfrm>
            <a:off x="6816432" y="2470244"/>
            <a:ext cx="4554680" cy="3769835"/>
          </a:xfrm>
        </p:spPr>
        <p:txBody>
          <a:bodyPr anchor="ctr">
            <a:normAutofit/>
          </a:bodyPr>
          <a:lstStyle/>
          <a:p>
            <a:pPr marL="0" indent="0">
              <a:buNone/>
            </a:pPr>
            <a:r>
              <a:rPr lang="en-US" sz="2000" dirty="0"/>
              <a:t>“If I have seen further, it is by standing on the shoulders of giants."</a:t>
            </a:r>
          </a:p>
          <a:p>
            <a:pPr marL="0" indent="0">
              <a:buNone/>
            </a:pPr>
            <a:endParaRPr lang="en-US" sz="2000" dirty="0"/>
          </a:p>
          <a:p>
            <a:r>
              <a:rPr lang="en-US" sz="2000" dirty="0"/>
              <a:t>Gravity</a:t>
            </a:r>
          </a:p>
          <a:p>
            <a:r>
              <a:rPr lang="en-US" sz="2000" dirty="0"/>
              <a:t>Laws of Motion</a:t>
            </a:r>
          </a:p>
          <a:p>
            <a:r>
              <a:rPr lang="en-US" sz="2000" dirty="0"/>
              <a:t>Calculus</a:t>
            </a:r>
          </a:p>
          <a:p>
            <a:r>
              <a:rPr lang="en-US" sz="2000" dirty="0"/>
              <a:t>Alchemy</a:t>
            </a:r>
          </a:p>
          <a:p>
            <a:r>
              <a:rPr lang="en-US" sz="2000" dirty="0"/>
              <a:t>Chemistry</a:t>
            </a:r>
          </a:p>
        </p:txBody>
      </p:sp>
      <p:pic>
        <p:nvPicPr>
          <p:cNvPr id="5" name="Picture 4">
            <a:extLst>
              <a:ext uri="{FF2B5EF4-FFF2-40B4-BE49-F238E27FC236}">
                <a16:creationId xmlns:a16="http://schemas.microsoft.com/office/drawing/2014/main" id="{069E8AF0-2568-9402-CC9D-273DA2233A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888" y="712731"/>
            <a:ext cx="4577728" cy="5432537"/>
          </a:xfrm>
          <a:prstGeom prst="rect">
            <a:avLst/>
          </a:prstGeom>
        </p:spPr>
      </p:pic>
      <p:sp>
        <p:nvSpPr>
          <p:cNvPr id="6" name="TextBox 5">
            <a:extLst>
              <a:ext uri="{FF2B5EF4-FFF2-40B4-BE49-F238E27FC236}">
                <a16:creationId xmlns:a16="http://schemas.microsoft.com/office/drawing/2014/main" id="{0CE7040F-A5F2-EDA6-F734-B0CC8B99122D}"/>
              </a:ext>
            </a:extLst>
          </p:cNvPr>
          <p:cNvSpPr txBox="1"/>
          <p:nvPr/>
        </p:nvSpPr>
        <p:spPr>
          <a:xfrm>
            <a:off x="820888" y="6148658"/>
            <a:ext cx="4665086" cy="276999"/>
          </a:xfrm>
          <a:prstGeom prst="rect">
            <a:avLst/>
          </a:prstGeom>
          <a:noFill/>
        </p:spPr>
        <p:txBody>
          <a:bodyPr wrap="square" rtlCol="0">
            <a:spAutoFit/>
          </a:bodyPr>
          <a:lstStyle/>
          <a:p>
            <a:r>
              <a:rPr lang="en-US" sz="1200" dirty="0"/>
              <a:t>"</a:t>
            </a:r>
            <a:r>
              <a:rPr lang="en-US" sz="1200" dirty="0">
                <a:hlinkClick r:id="rId4" tooltip="https://www.flickr.com/photos/9049083@N04/4690804858"/>
              </a:rPr>
              <a:t>Sir Isaac Newton</a:t>
            </a:r>
            <a:r>
              <a:rPr lang="en-US" sz="1200" dirty="0"/>
              <a:t>" by </a:t>
            </a:r>
            <a:r>
              <a:rPr lang="en-US" sz="1200" dirty="0" err="1">
                <a:hlinkClick r:id="rId5" tooltip="https://www.flickr.com/photos/9049083@N04"/>
              </a:rPr>
              <a:t>aldoaldoz</a:t>
            </a:r>
            <a:r>
              <a:rPr lang="en-US" sz="1200" dirty="0"/>
              <a:t> is licensed under </a:t>
            </a:r>
            <a:r>
              <a:rPr lang="en-US" sz="1200" dirty="0">
                <a:hlinkClick r:id="rId6" tooltip="https://creativecommons.org/licenses/by-nc-sa/2.0/?ref=openverse"/>
              </a:rPr>
              <a:t>CC BY-NC-SA 2.0</a:t>
            </a:r>
            <a:r>
              <a:rPr lang="en-US" sz="1200" dirty="0"/>
              <a:t>.</a:t>
            </a:r>
          </a:p>
        </p:txBody>
      </p:sp>
    </p:spTree>
    <p:extLst>
      <p:ext uri="{BB962C8B-B14F-4D97-AF65-F5344CB8AC3E}">
        <p14:creationId xmlns:p14="http://schemas.microsoft.com/office/powerpoint/2010/main" val="3353513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AE18D-5A62-7CEC-2429-8B202A7377C6}"/>
              </a:ext>
            </a:extLst>
          </p:cNvPr>
          <p:cNvSpPr>
            <a:spLocks noGrp="1"/>
          </p:cNvSpPr>
          <p:nvPr>
            <p:ph type="title"/>
          </p:nvPr>
        </p:nvSpPr>
        <p:spPr/>
        <p:txBody>
          <a:bodyPr/>
          <a:lstStyle/>
          <a:p>
            <a:r>
              <a:rPr lang="en-US"/>
              <a:t>Isaac Newton Animation</a:t>
            </a:r>
            <a:endParaRPr lang="en-US" dirty="0"/>
          </a:p>
        </p:txBody>
      </p:sp>
      <p:pic>
        <p:nvPicPr>
          <p:cNvPr id="5" name="Online Media 4" title="The Life and Legacy of Sir Isaac Newton Told Through an Animated Short">
            <a:hlinkClick r:id="" action="ppaction://media"/>
            <a:extLst>
              <a:ext uri="{FF2B5EF4-FFF2-40B4-BE49-F238E27FC236}">
                <a16:creationId xmlns:a16="http://schemas.microsoft.com/office/drawing/2014/main" id="{2A6F850F-53F2-850B-D8AF-ABC8944C78A1}"/>
              </a:ext>
            </a:extLst>
          </p:cNvPr>
          <p:cNvPicPr>
            <a:picLocks noGrp="1" noRot="1" noChangeAspect="1"/>
          </p:cNvPicPr>
          <p:nvPr>
            <p:ph idx="1"/>
            <a:videoFile r:link="rId1"/>
          </p:nvPr>
        </p:nvPicPr>
        <p:blipFill>
          <a:blip r:embed="rId3"/>
          <a:stretch>
            <a:fillRect/>
          </a:stretch>
        </p:blipFill>
        <p:spPr>
          <a:xfrm>
            <a:off x="229549" y="114231"/>
            <a:ext cx="11732902" cy="6629538"/>
          </a:xfrm>
          <a:prstGeom prst="rect">
            <a:avLst/>
          </a:prstGeom>
        </p:spPr>
      </p:pic>
    </p:spTree>
    <p:extLst>
      <p:ext uri="{BB962C8B-B14F-4D97-AF65-F5344CB8AC3E}">
        <p14:creationId xmlns:p14="http://schemas.microsoft.com/office/powerpoint/2010/main" val="14970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CD3978-1DD8-382D-BFE6-552B1E1AA38A}"/>
              </a:ext>
            </a:extLst>
          </p:cNvPr>
          <p:cNvSpPr>
            <a:spLocks noGrp="1"/>
          </p:cNvSpPr>
          <p:nvPr>
            <p:ph type="title"/>
          </p:nvPr>
        </p:nvSpPr>
        <p:spPr>
          <a:xfrm>
            <a:off x="640080" y="325369"/>
            <a:ext cx="4368602" cy="1956841"/>
          </a:xfrm>
        </p:spPr>
        <p:txBody>
          <a:bodyPr anchor="b">
            <a:normAutofit/>
          </a:bodyPr>
          <a:lstStyle/>
          <a:p>
            <a:r>
              <a:rPr lang="en-US" sz="5400"/>
              <a:t>Newton’s Apple Tree</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112BF5-43AE-7084-87C8-57F3F8259FD9}"/>
              </a:ext>
            </a:extLst>
          </p:cNvPr>
          <p:cNvSpPr>
            <a:spLocks noGrp="1"/>
          </p:cNvSpPr>
          <p:nvPr>
            <p:ph idx="1"/>
          </p:nvPr>
        </p:nvSpPr>
        <p:spPr>
          <a:xfrm>
            <a:off x="640080" y="2872899"/>
            <a:ext cx="4243589" cy="3320668"/>
          </a:xfrm>
        </p:spPr>
        <p:txBody>
          <a:bodyPr>
            <a:normAutofit/>
          </a:bodyPr>
          <a:lstStyle/>
          <a:p>
            <a:endParaRPr lang="en-US" sz="2200" dirty="0"/>
          </a:p>
          <a:p>
            <a:r>
              <a:rPr lang="en-US" sz="2200" dirty="0"/>
              <a:t>Still alive, 300 years old</a:t>
            </a:r>
          </a:p>
          <a:p>
            <a:r>
              <a:rPr lang="en-US" sz="2200" dirty="0"/>
              <a:t>Sapling transported and grown in Washington D.C.</a:t>
            </a:r>
          </a:p>
          <a:p>
            <a:r>
              <a:rPr lang="en-US" sz="2200" dirty="0"/>
              <a:t>Apple cider made by Newton’s descendants</a:t>
            </a:r>
          </a:p>
        </p:txBody>
      </p:sp>
      <p:pic>
        <p:nvPicPr>
          <p:cNvPr id="5" name="Picture 4">
            <a:extLst>
              <a:ext uri="{FF2B5EF4-FFF2-40B4-BE49-F238E27FC236}">
                <a16:creationId xmlns:a16="http://schemas.microsoft.com/office/drawing/2014/main" id="{DE16EC26-E8B5-4663-B9A6-164E471CF8D1}"/>
              </a:ext>
            </a:extLst>
          </p:cNvPr>
          <p:cNvPicPr>
            <a:picLocks noChangeAspect="1"/>
          </p:cNvPicPr>
          <p:nvPr/>
        </p:nvPicPr>
        <p:blipFill>
          <a:blip r:embed="rId2"/>
          <a:srcRect l="44081" r="-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685179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047B8B-5833-144B-883B-61ECA6AD2C56}"/>
              </a:ext>
            </a:extLst>
          </p:cNvPr>
          <p:cNvSpPr>
            <a:spLocks noGrp="1"/>
          </p:cNvSpPr>
          <p:nvPr>
            <p:ph type="title"/>
          </p:nvPr>
        </p:nvSpPr>
        <p:spPr>
          <a:xfrm>
            <a:off x="640080" y="325369"/>
            <a:ext cx="4368602" cy="1956841"/>
          </a:xfrm>
        </p:spPr>
        <p:txBody>
          <a:bodyPr anchor="b">
            <a:normAutofit/>
          </a:bodyPr>
          <a:lstStyle/>
          <a:p>
            <a:r>
              <a:rPr lang="en-US" sz="5400"/>
              <a:t>Newton’s Miracle Year</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0A3D608-A2DC-444D-1811-CFD97BC2BF06}"/>
              </a:ext>
            </a:extLst>
          </p:cNvPr>
          <p:cNvSpPr>
            <a:spLocks noGrp="1"/>
          </p:cNvSpPr>
          <p:nvPr>
            <p:ph idx="1"/>
          </p:nvPr>
        </p:nvSpPr>
        <p:spPr>
          <a:xfrm>
            <a:off x="640080" y="2872899"/>
            <a:ext cx="4243589" cy="3320668"/>
          </a:xfrm>
        </p:spPr>
        <p:txBody>
          <a:bodyPr>
            <a:normAutofit/>
          </a:bodyPr>
          <a:lstStyle/>
          <a:p>
            <a:r>
              <a:rPr lang="en-US" sz="2200" dirty="0"/>
              <a:t>1666 at age 23</a:t>
            </a:r>
          </a:p>
          <a:p>
            <a:r>
              <a:rPr lang="en-US" sz="2200" dirty="0"/>
              <a:t>Law of universal gravitation </a:t>
            </a:r>
          </a:p>
          <a:p>
            <a:r>
              <a:rPr lang="en-US" sz="2200" dirty="0"/>
              <a:t>Laws of Motion</a:t>
            </a:r>
          </a:p>
          <a:p>
            <a:r>
              <a:rPr lang="en-US" sz="2200" dirty="0"/>
              <a:t>Theory of color</a:t>
            </a:r>
          </a:p>
        </p:txBody>
      </p:sp>
      <p:pic>
        <p:nvPicPr>
          <p:cNvPr id="5" name="Picture 4">
            <a:extLst>
              <a:ext uri="{FF2B5EF4-FFF2-40B4-BE49-F238E27FC236}">
                <a16:creationId xmlns:a16="http://schemas.microsoft.com/office/drawing/2014/main" id="{5A3BB036-CE7C-D500-4394-92FC76D25165}"/>
              </a:ext>
            </a:extLst>
          </p:cNvPr>
          <p:cNvPicPr>
            <a:picLocks noChangeAspect="1"/>
          </p:cNvPicPr>
          <p:nvPr/>
        </p:nvPicPr>
        <p:blipFill>
          <a:blip r:embed="rId2"/>
          <a:srcRect t="6035"/>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8038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07882-1483-95CF-82A8-BBB630D39840}"/>
              </a:ext>
            </a:extLst>
          </p:cNvPr>
          <p:cNvSpPr>
            <a:spLocks noGrp="1"/>
          </p:cNvSpPr>
          <p:nvPr>
            <p:ph type="title"/>
          </p:nvPr>
        </p:nvSpPr>
        <p:spPr>
          <a:xfrm>
            <a:off x="640080" y="325369"/>
            <a:ext cx="4368602" cy="1956841"/>
          </a:xfrm>
        </p:spPr>
        <p:txBody>
          <a:bodyPr anchor="b">
            <a:normAutofit/>
          </a:bodyPr>
          <a:lstStyle/>
          <a:p>
            <a:r>
              <a:rPr lang="en-US" sz="5400"/>
              <a:t>Catherine Barton</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AB58B16-C369-5B59-788D-901598ED35C7}"/>
              </a:ext>
            </a:extLst>
          </p:cNvPr>
          <p:cNvSpPr>
            <a:spLocks noGrp="1"/>
          </p:cNvSpPr>
          <p:nvPr>
            <p:ph idx="1"/>
          </p:nvPr>
        </p:nvSpPr>
        <p:spPr>
          <a:xfrm>
            <a:off x="640080" y="2872899"/>
            <a:ext cx="4243589" cy="3320668"/>
          </a:xfrm>
        </p:spPr>
        <p:txBody>
          <a:bodyPr vert="horz" lIns="91440" tIns="45720" rIns="91440" bIns="45720" rtlCol="0" anchor="t">
            <a:normAutofit/>
          </a:bodyPr>
          <a:lstStyle/>
          <a:p>
            <a:r>
              <a:rPr lang="en-US" sz="2200" dirty="0"/>
              <a:t>Newton’s step-niece</a:t>
            </a:r>
          </a:p>
          <a:p>
            <a:r>
              <a:rPr lang="en-US" sz="2200" dirty="0"/>
              <a:t>“Hostess” for Newton</a:t>
            </a:r>
          </a:p>
          <a:p>
            <a:r>
              <a:rPr lang="en-US" sz="2200"/>
              <a:t>Love</a:t>
            </a:r>
            <a:r>
              <a:rPr lang="en-US" sz="2200" dirty="0"/>
              <a:t>?</a:t>
            </a:r>
          </a:p>
          <a:p>
            <a:endParaRPr lang="en-US" sz="2200" dirty="0"/>
          </a:p>
        </p:txBody>
      </p:sp>
      <p:pic>
        <p:nvPicPr>
          <p:cNvPr id="5" name="Picture 4">
            <a:extLst>
              <a:ext uri="{FF2B5EF4-FFF2-40B4-BE49-F238E27FC236}">
                <a16:creationId xmlns:a16="http://schemas.microsoft.com/office/drawing/2014/main" id="{E8CF23EF-FF03-AD0C-733D-3108B33AD9CB}"/>
              </a:ext>
            </a:extLst>
          </p:cNvPr>
          <p:cNvPicPr>
            <a:picLocks noChangeAspect="1"/>
          </p:cNvPicPr>
          <p:nvPr/>
        </p:nvPicPr>
        <p:blipFill>
          <a:blip r:embed="rId2"/>
          <a:srcRect l="7320" r="12185"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24564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6D3D0-C0E7-7CF2-FA54-A4BDD4AFBD13}"/>
              </a:ext>
            </a:extLst>
          </p:cNvPr>
          <p:cNvSpPr>
            <a:spLocks noGrp="1"/>
          </p:cNvSpPr>
          <p:nvPr>
            <p:ph type="title"/>
          </p:nvPr>
        </p:nvSpPr>
        <p:spPr>
          <a:xfrm>
            <a:off x="640080" y="325369"/>
            <a:ext cx="4368602" cy="1956841"/>
          </a:xfrm>
        </p:spPr>
        <p:txBody>
          <a:bodyPr anchor="b">
            <a:normAutofit/>
          </a:bodyPr>
          <a:lstStyle/>
          <a:p>
            <a:r>
              <a:rPr lang="en-US" sz="5400"/>
              <a:t>Later Life</a:t>
            </a: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5D252B4-8C5A-E8C2-510C-6C28566435E8}"/>
              </a:ext>
            </a:extLst>
          </p:cNvPr>
          <p:cNvSpPr>
            <a:spLocks noGrp="1"/>
          </p:cNvSpPr>
          <p:nvPr>
            <p:ph idx="1"/>
          </p:nvPr>
        </p:nvSpPr>
        <p:spPr>
          <a:xfrm>
            <a:off x="640080" y="2872899"/>
            <a:ext cx="4243589" cy="3320668"/>
          </a:xfrm>
        </p:spPr>
        <p:txBody>
          <a:bodyPr>
            <a:normAutofit/>
          </a:bodyPr>
          <a:lstStyle/>
          <a:p>
            <a:r>
              <a:rPr lang="en-US" sz="2200" dirty="0"/>
              <a:t>Alchemy</a:t>
            </a:r>
          </a:p>
          <a:p>
            <a:r>
              <a:rPr lang="en-US" sz="2200" dirty="0"/>
              <a:t>Secrecy</a:t>
            </a:r>
          </a:p>
          <a:p>
            <a:r>
              <a:rPr lang="en-US" sz="2200" dirty="0"/>
              <a:t>Philosopher’s stone</a:t>
            </a:r>
          </a:p>
        </p:txBody>
      </p:sp>
      <p:pic>
        <p:nvPicPr>
          <p:cNvPr id="9" name="Picture 8">
            <a:extLst>
              <a:ext uri="{FF2B5EF4-FFF2-40B4-BE49-F238E27FC236}">
                <a16:creationId xmlns:a16="http://schemas.microsoft.com/office/drawing/2014/main" id="{60AD5832-F7D1-A691-8448-4B7FC8FD3513}"/>
              </a:ext>
            </a:extLst>
          </p:cNvPr>
          <p:cNvPicPr>
            <a:picLocks noChangeAspect="1"/>
          </p:cNvPicPr>
          <p:nvPr/>
        </p:nvPicPr>
        <p:blipFill>
          <a:blip r:embed="rId2"/>
          <a:srcRect l="700" r="-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27435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7ADC7D-0217-D3A8-F6B9-F5B17B57CD31}"/>
              </a:ext>
            </a:extLst>
          </p:cNvPr>
          <p:cNvSpPr>
            <a:spLocks noGrp="1"/>
          </p:cNvSpPr>
          <p:nvPr>
            <p:ph type="title"/>
          </p:nvPr>
        </p:nvSpPr>
        <p:spPr>
          <a:xfrm>
            <a:off x="640080" y="325369"/>
            <a:ext cx="4368602" cy="1956841"/>
          </a:xfrm>
        </p:spPr>
        <p:txBody>
          <a:bodyPr anchor="b">
            <a:normAutofit/>
          </a:bodyPr>
          <a:lstStyle/>
          <a:p>
            <a:r>
              <a:rPr lang="en-US" sz="5400"/>
              <a:t>Knighted</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A3E150-4213-4671-8D82-620E8893194C}"/>
              </a:ext>
            </a:extLst>
          </p:cNvPr>
          <p:cNvSpPr>
            <a:spLocks noGrp="1"/>
          </p:cNvSpPr>
          <p:nvPr>
            <p:ph idx="1"/>
          </p:nvPr>
        </p:nvSpPr>
        <p:spPr>
          <a:xfrm>
            <a:off x="640080" y="2872899"/>
            <a:ext cx="4243589" cy="3320668"/>
          </a:xfrm>
        </p:spPr>
        <p:txBody>
          <a:bodyPr>
            <a:normAutofit/>
          </a:bodyPr>
          <a:lstStyle/>
          <a:p>
            <a:r>
              <a:rPr lang="en-US" sz="2200" dirty="0"/>
              <a:t>Involved in the Great Recoinage Act of 1696</a:t>
            </a:r>
          </a:p>
          <a:p>
            <a:r>
              <a:rPr lang="en-US" sz="2200" dirty="0"/>
              <a:t>Likely not knighted because of his scientific accomplishments </a:t>
            </a:r>
          </a:p>
        </p:txBody>
      </p:sp>
      <p:pic>
        <p:nvPicPr>
          <p:cNvPr id="5" name="Picture 4">
            <a:extLst>
              <a:ext uri="{FF2B5EF4-FFF2-40B4-BE49-F238E27FC236}">
                <a16:creationId xmlns:a16="http://schemas.microsoft.com/office/drawing/2014/main" id="{89C6B140-19D5-FBAE-0FFC-22854B74ACDE}"/>
              </a:ext>
            </a:extLst>
          </p:cNvPr>
          <p:cNvPicPr>
            <a:picLocks noChangeAspect="1"/>
          </p:cNvPicPr>
          <p:nvPr/>
        </p:nvPicPr>
        <p:blipFill>
          <a:blip r:embed="rId2"/>
          <a:srcRect l="20009" r="-2"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9802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71731D-F435-94F1-C69B-6DE39F707B4D}"/>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Newton’s Law of Universal Gravitation</a:t>
            </a:r>
          </a:p>
        </p:txBody>
      </p:sp>
      <p:sp>
        <p:nvSpPr>
          <p:cNvPr id="4" name="TextBox 3">
            <a:extLst>
              <a:ext uri="{FF2B5EF4-FFF2-40B4-BE49-F238E27FC236}">
                <a16:creationId xmlns:a16="http://schemas.microsoft.com/office/drawing/2014/main" id="{7D343C6B-315F-8106-464D-A525F45E7A5C}"/>
              </a:ext>
            </a:extLst>
          </p:cNvPr>
          <p:cNvSpPr txBox="1"/>
          <p:nvPr/>
        </p:nvSpPr>
        <p:spPr>
          <a:xfrm>
            <a:off x="5640309" y="2974063"/>
            <a:ext cx="65" cy="276999"/>
          </a:xfrm>
          <a:prstGeom prst="rect">
            <a:avLst/>
          </a:prstGeom>
          <a:noFill/>
        </p:spPr>
        <p:txBody>
          <a:bodyPr wrap="none" lIns="0" tIns="0" rIns="0" bIns="0" rtlCol="0">
            <a:spAutoFit/>
          </a:bodyPr>
          <a:lstStyle/>
          <a:p>
            <a:endParaRPr lang="en-US" dirty="0"/>
          </a:p>
        </p:txBody>
      </p:sp>
      <p:graphicFrame>
        <p:nvGraphicFramePr>
          <p:cNvPr id="47" name="Content Placeholder 2">
            <a:extLst>
              <a:ext uri="{FF2B5EF4-FFF2-40B4-BE49-F238E27FC236}">
                <a16:creationId xmlns:a16="http://schemas.microsoft.com/office/drawing/2014/main" id="{56768376-CF41-995A-513B-E0D9CA1C8013}"/>
              </a:ext>
            </a:extLst>
          </p:cNvPr>
          <p:cNvGraphicFramePr>
            <a:graphicFrameLocks noGrp="1"/>
          </p:cNvGraphicFramePr>
          <p:nvPr>
            <p:ph idx="1"/>
            <p:extLst>
              <p:ext uri="{D42A27DB-BD31-4B8C-83A1-F6EECF244321}">
                <p14:modId xmlns:p14="http://schemas.microsoft.com/office/powerpoint/2010/main" val="287289490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024852BF-784F-4935-9B9E-084FE75E0209}"/>
              </a:ext>
            </a:extLst>
          </p:cNvPr>
          <p:cNvPicPr>
            <a:picLocks noChangeAspect="1"/>
          </p:cNvPicPr>
          <p:nvPr/>
        </p:nvPicPr>
        <p:blipFill>
          <a:blip r:embed="rId8"/>
          <a:stretch>
            <a:fillRect/>
          </a:stretch>
        </p:blipFill>
        <p:spPr>
          <a:xfrm>
            <a:off x="5094757" y="2417390"/>
            <a:ext cx="2026426" cy="757350"/>
          </a:xfrm>
          <a:prstGeom prst="rect">
            <a:avLst/>
          </a:prstGeom>
        </p:spPr>
      </p:pic>
    </p:spTree>
    <p:extLst>
      <p:ext uri="{BB962C8B-B14F-4D97-AF65-F5344CB8AC3E}">
        <p14:creationId xmlns:p14="http://schemas.microsoft.com/office/powerpoint/2010/main" val="1220769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2500B4-E691-11A5-EBE1-15DB4E922C50}"/>
              </a:ext>
            </a:extLst>
          </p:cNvPr>
          <p:cNvPicPr>
            <a:picLocks noChangeAspect="1"/>
          </p:cNvPicPr>
          <p:nvPr/>
        </p:nvPicPr>
        <p:blipFill>
          <a:blip r:embed="rId3">
            <a:duotone>
              <a:schemeClr val="bg2">
                <a:shade val="45000"/>
                <a:satMod val="135000"/>
              </a:schemeClr>
              <a:prstClr val="white"/>
            </a:duotone>
          </a:blip>
          <a:srcRect t="1573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811039-9C74-26C0-FC7C-31F73338BE88}"/>
              </a:ext>
            </a:extLst>
          </p:cNvPr>
          <p:cNvSpPr>
            <a:spLocks noGrp="1"/>
          </p:cNvSpPr>
          <p:nvPr>
            <p:ph type="title"/>
          </p:nvPr>
        </p:nvSpPr>
        <p:spPr>
          <a:xfrm>
            <a:off x="838200" y="365125"/>
            <a:ext cx="10515600" cy="1325563"/>
          </a:xfrm>
        </p:spPr>
        <p:txBody>
          <a:bodyPr>
            <a:normAutofit/>
          </a:bodyPr>
          <a:lstStyle/>
          <a:p>
            <a:r>
              <a:rPr lang="en-US" dirty="0"/>
              <a:t>Newton’s Three Laws of Motion</a:t>
            </a:r>
          </a:p>
        </p:txBody>
      </p:sp>
      <p:graphicFrame>
        <p:nvGraphicFramePr>
          <p:cNvPr id="5" name="Content Placeholder 2">
            <a:extLst>
              <a:ext uri="{FF2B5EF4-FFF2-40B4-BE49-F238E27FC236}">
                <a16:creationId xmlns:a16="http://schemas.microsoft.com/office/drawing/2014/main" id="{2FEA8A9D-647B-20FE-A4F3-CE9DBA0702F9}"/>
              </a:ext>
            </a:extLst>
          </p:cNvPr>
          <p:cNvGraphicFramePr>
            <a:graphicFrameLocks noGrp="1"/>
          </p:cNvGraphicFramePr>
          <p:nvPr>
            <p:ph idx="1"/>
            <p:extLst>
              <p:ext uri="{D42A27DB-BD31-4B8C-83A1-F6EECF244321}">
                <p14:modId xmlns:p14="http://schemas.microsoft.com/office/powerpoint/2010/main" val="413595997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22496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alculus formula">
            <a:extLst>
              <a:ext uri="{FF2B5EF4-FFF2-40B4-BE49-F238E27FC236}">
                <a16:creationId xmlns:a16="http://schemas.microsoft.com/office/drawing/2014/main" id="{272C21D2-9448-D06A-22FB-118E0BA6C93E}"/>
              </a:ext>
            </a:extLst>
          </p:cNvPr>
          <p:cNvPicPr>
            <a:picLocks noChangeAspect="1"/>
          </p:cNvPicPr>
          <p:nvPr/>
        </p:nvPicPr>
        <p:blipFill>
          <a:blip r:embed="rId3">
            <a:alphaModFix amt="40000"/>
          </a:blip>
          <a:srcRect t="1948" b="13783"/>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A2ABB92E-BD4A-4FF8-9F4E-AD9B6F34B7EA}"/>
              </a:ext>
            </a:extLst>
          </p:cNvPr>
          <p:cNvSpPr>
            <a:spLocks noGrp="1"/>
          </p:cNvSpPr>
          <p:nvPr>
            <p:ph type="title"/>
          </p:nvPr>
        </p:nvSpPr>
        <p:spPr>
          <a:xfrm>
            <a:off x="841249" y="941832"/>
            <a:ext cx="10506456" cy="2057400"/>
          </a:xfrm>
        </p:spPr>
        <p:txBody>
          <a:bodyPr anchor="b">
            <a:normAutofit/>
          </a:bodyPr>
          <a:lstStyle/>
          <a:p>
            <a:r>
              <a:rPr lang="en-US" sz="5000">
                <a:solidFill>
                  <a:schemeClr val="bg1"/>
                </a:solidFill>
              </a:rPr>
              <a:t>Newton’s Calculus</a:t>
            </a:r>
          </a:p>
        </p:txBody>
      </p:sp>
      <p:sp>
        <p:nvSpPr>
          <p:cNvPr id="26" name="Rectangle 2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8B8D66F-873C-4DC5-9B5D-C4F37BA90E18}"/>
              </a:ext>
            </a:extLst>
          </p:cNvPr>
          <p:cNvSpPr>
            <a:spLocks noGrp="1"/>
          </p:cNvSpPr>
          <p:nvPr>
            <p:ph idx="1"/>
          </p:nvPr>
        </p:nvSpPr>
        <p:spPr>
          <a:xfrm>
            <a:off x="841248" y="3502152"/>
            <a:ext cx="10506456" cy="2670048"/>
          </a:xfrm>
        </p:spPr>
        <p:txBody>
          <a:bodyPr>
            <a:normAutofit/>
          </a:bodyPr>
          <a:lstStyle/>
          <a:p>
            <a:r>
              <a:rPr lang="en-US" sz="2000">
                <a:solidFill>
                  <a:schemeClr val="bg1"/>
                </a:solidFill>
              </a:rPr>
              <a:t>Rates of </a:t>
            </a:r>
            <a:r>
              <a:rPr lang="en-US" sz="2000" dirty="0">
                <a:solidFill>
                  <a:schemeClr val="bg1"/>
                </a:solidFill>
              </a:rPr>
              <a:t>change</a:t>
            </a:r>
            <a:endParaRPr lang="en-US" sz="2000">
              <a:solidFill>
                <a:schemeClr val="bg1"/>
              </a:solidFill>
            </a:endParaRPr>
          </a:p>
          <a:p>
            <a:r>
              <a:rPr lang="en-US" sz="2000">
                <a:solidFill>
                  <a:schemeClr val="bg1"/>
                </a:solidFill>
              </a:rPr>
              <a:t>Designed to calculate instantaneous change</a:t>
            </a:r>
          </a:p>
        </p:txBody>
      </p:sp>
    </p:spTree>
    <p:extLst>
      <p:ext uri="{BB962C8B-B14F-4D97-AF65-F5344CB8AC3E}">
        <p14:creationId xmlns:p14="http://schemas.microsoft.com/office/powerpoint/2010/main" val="1561577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7F3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297391-8243-0547-150B-A400EF83AF32}"/>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Math Genealogy Project</a:t>
            </a:r>
          </a:p>
        </p:txBody>
      </p:sp>
      <p:pic>
        <p:nvPicPr>
          <p:cNvPr id="9" name="Content Placeholder 8">
            <a:extLst>
              <a:ext uri="{FF2B5EF4-FFF2-40B4-BE49-F238E27FC236}">
                <a16:creationId xmlns:a16="http://schemas.microsoft.com/office/drawing/2014/main" id="{3FB968E4-FEEE-766B-BF75-72F0A476FCA6}"/>
              </a:ext>
            </a:extLst>
          </p:cNvPr>
          <p:cNvPicPr>
            <a:picLocks noGrp="1" noChangeAspect="1"/>
          </p:cNvPicPr>
          <p:nvPr>
            <p:ph idx="1"/>
          </p:nvPr>
        </p:nvPicPr>
        <p:blipFill>
          <a:blip r:embed="rId3"/>
          <a:stretch>
            <a:fillRect/>
          </a:stretch>
        </p:blipFill>
        <p:spPr>
          <a:xfrm>
            <a:off x="3908854" y="738452"/>
            <a:ext cx="8283146" cy="6067405"/>
          </a:xfrm>
          <a:prstGeom prst="rect">
            <a:avLst/>
          </a:prstGeom>
        </p:spPr>
      </p:pic>
    </p:spTree>
    <p:extLst>
      <p:ext uri="{BB962C8B-B14F-4D97-AF65-F5344CB8AC3E}">
        <p14:creationId xmlns:p14="http://schemas.microsoft.com/office/powerpoint/2010/main" val="3922969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Slide Background">
            <a:extLst>
              <a:ext uri="{FF2B5EF4-FFF2-40B4-BE49-F238E27FC236}">
                <a16:creationId xmlns:a16="http://schemas.microsoft.com/office/drawing/2014/main" id="{7DE220E6-BA55-4F04-B3C4-F4985F3E7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57" name="tint">
            <a:extLst>
              <a:ext uri="{FF2B5EF4-FFF2-40B4-BE49-F238E27FC236}">
                <a16:creationId xmlns:a16="http://schemas.microsoft.com/office/drawing/2014/main" id="{5AE190BC-D2FD-433E-AB89-0DF68EFD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5644" y="0"/>
            <a:ext cx="1046356"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2059" name="Rectangle 2058">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6444" y="0"/>
            <a:ext cx="6075554" cy="6858000"/>
          </a:xfrm>
          <a:prstGeom prst="rect">
            <a:avLst/>
          </a:prstGeom>
          <a:ln>
            <a:noFill/>
          </a:ln>
          <a:effectLst>
            <a:outerShdw blurRad="508000" dist="190500" dir="5460000" sx="93000" sy="93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BCCA0E-4C7D-03C9-27D7-F6DAC064E476}"/>
              </a:ext>
            </a:extLst>
          </p:cNvPr>
          <p:cNvSpPr>
            <a:spLocks noGrp="1"/>
          </p:cNvSpPr>
          <p:nvPr>
            <p:ph type="title"/>
          </p:nvPr>
        </p:nvSpPr>
        <p:spPr>
          <a:xfrm>
            <a:off x="6816432" y="762001"/>
            <a:ext cx="4554680" cy="1708243"/>
          </a:xfrm>
        </p:spPr>
        <p:txBody>
          <a:bodyPr anchor="ctr">
            <a:normAutofit/>
          </a:bodyPr>
          <a:lstStyle/>
          <a:p>
            <a:r>
              <a:rPr lang="en-US" sz="4000"/>
              <a:t>Albert Einstein</a:t>
            </a:r>
          </a:p>
        </p:txBody>
      </p:sp>
      <p:sp>
        <p:nvSpPr>
          <p:cNvPr id="3" name="Content Placeholder 2">
            <a:extLst>
              <a:ext uri="{FF2B5EF4-FFF2-40B4-BE49-F238E27FC236}">
                <a16:creationId xmlns:a16="http://schemas.microsoft.com/office/drawing/2014/main" id="{0CAE635F-5D28-D263-CE08-EDF7454D7A95}"/>
              </a:ext>
            </a:extLst>
          </p:cNvPr>
          <p:cNvSpPr>
            <a:spLocks noGrp="1"/>
          </p:cNvSpPr>
          <p:nvPr>
            <p:ph idx="1"/>
          </p:nvPr>
        </p:nvSpPr>
        <p:spPr>
          <a:xfrm>
            <a:off x="6816432" y="2470244"/>
            <a:ext cx="4554680" cy="3769835"/>
          </a:xfrm>
        </p:spPr>
        <p:txBody>
          <a:bodyPr anchor="ctr">
            <a:normAutofit/>
          </a:bodyPr>
          <a:lstStyle/>
          <a:p>
            <a:pPr marL="0" indent="0">
              <a:buNone/>
            </a:pPr>
            <a:r>
              <a:rPr lang="en-US" sz="2000" dirty="0"/>
              <a:t>"I have no special talents. I am only passionately curious."</a:t>
            </a:r>
          </a:p>
          <a:p>
            <a:pPr marL="0" indent="0">
              <a:buNone/>
            </a:pPr>
            <a:endParaRPr lang="en-US" sz="2000" dirty="0"/>
          </a:p>
          <a:p>
            <a:r>
              <a:rPr lang="en-US" sz="2000" dirty="0"/>
              <a:t>Special Relativity</a:t>
            </a:r>
          </a:p>
          <a:p>
            <a:r>
              <a:rPr lang="en-US" sz="2000" dirty="0"/>
              <a:t>General Relativity</a:t>
            </a:r>
          </a:p>
          <a:p>
            <a:r>
              <a:rPr lang="en-US" sz="2000" dirty="0"/>
              <a:t>Mathematical Equations</a:t>
            </a:r>
          </a:p>
          <a:p>
            <a:r>
              <a:rPr lang="en-US" sz="2000" dirty="0"/>
              <a:t>Corrections to Newton’s Laws of Motion</a:t>
            </a:r>
          </a:p>
        </p:txBody>
      </p:sp>
      <p:pic>
        <p:nvPicPr>
          <p:cNvPr id="5" name="Picture 4">
            <a:extLst>
              <a:ext uri="{FF2B5EF4-FFF2-40B4-BE49-F238E27FC236}">
                <a16:creationId xmlns:a16="http://schemas.microsoft.com/office/drawing/2014/main" id="{ED3ECFCF-1F1A-B043-7AC6-CA34D5C7C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606" y="874698"/>
            <a:ext cx="4782524" cy="4782524"/>
          </a:xfrm>
          <a:prstGeom prst="rect">
            <a:avLst/>
          </a:prstGeom>
        </p:spPr>
      </p:pic>
      <p:sp>
        <p:nvSpPr>
          <p:cNvPr id="6" name="TextBox 5">
            <a:extLst>
              <a:ext uri="{FF2B5EF4-FFF2-40B4-BE49-F238E27FC236}">
                <a16:creationId xmlns:a16="http://schemas.microsoft.com/office/drawing/2014/main" id="{9063307B-DA30-B839-B901-E91816DC61D4}"/>
              </a:ext>
            </a:extLst>
          </p:cNvPr>
          <p:cNvSpPr txBox="1"/>
          <p:nvPr/>
        </p:nvSpPr>
        <p:spPr>
          <a:xfrm>
            <a:off x="666960" y="5725758"/>
            <a:ext cx="4782524" cy="276999"/>
          </a:xfrm>
          <a:prstGeom prst="rect">
            <a:avLst/>
          </a:prstGeom>
          <a:noFill/>
        </p:spPr>
        <p:txBody>
          <a:bodyPr wrap="square" rtlCol="0">
            <a:spAutoFit/>
          </a:bodyPr>
          <a:lstStyle/>
          <a:p>
            <a:r>
              <a:rPr lang="en-US" sz="1200" dirty="0"/>
              <a:t>"</a:t>
            </a:r>
            <a:r>
              <a:rPr lang="en-US" sz="1200" dirty="0">
                <a:hlinkClick r:id="rId4" tooltip="https://www.flickr.com/photos/74078214@N00/504369245"/>
              </a:rPr>
              <a:t>Albert Einstein</a:t>
            </a:r>
            <a:r>
              <a:rPr lang="en-US" sz="1200" dirty="0"/>
              <a:t>" by </a:t>
            </a:r>
            <a:r>
              <a:rPr lang="en-US" sz="1200" dirty="0" err="1">
                <a:hlinkClick r:id="rId5" tooltip="https://www.flickr.com/photos/74078214@N00"/>
              </a:rPr>
              <a:t>ThomasThomas</a:t>
            </a:r>
            <a:r>
              <a:rPr lang="en-US" sz="1200" dirty="0"/>
              <a:t> is licensed under </a:t>
            </a:r>
            <a:r>
              <a:rPr lang="en-US" sz="1200" dirty="0">
                <a:hlinkClick r:id="rId6" tooltip="https://creativecommons.org/licenses/by-nc/2.0/?ref=openverse"/>
              </a:rPr>
              <a:t>CC BY-NC 2.0</a:t>
            </a:r>
            <a:r>
              <a:rPr lang="en-US" sz="1200" dirty="0"/>
              <a:t>.</a:t>
            </a:r>
          </a:p>
        </p:txBody>
      </p:sp>
    </p:spTree>
    <p:extLst>
      <p:ext uri="{BB962C8B-B14F-4D97-AF65-F5344CB8AC3E}">
        <p14:creationId xmlns:p14="http://schemas.microsoft.com/office/powerpoint/2010/main" val="4083849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00DC8-1D6D-F32F-CB09-7B3E2DC12CEE}"/>
              </a:ext>
            </a:extLst>
          </p:cNvPr>
          <p:cNvSpPr>
            <a:spLocks noGrp="1"/>
          </p:cNvSpPr>
          <p:nvPr>
            <p:ph type="title"/>
          </p:nvPr>
        </p:nvSpPr>
        <p:spPr/>
        <p:txBody>
          <a:bodyPr/>
          <a:lstStyle/>
          <a:p>
            <a:r>
              <a:rPr lang="en-US" dirty="0"/>
              <a:t>Albert Einstein Animation</a:t>
            </a:r>
          </a:p>
        </p:txBody>
      </p:sp>
      <p:sp>
        <p:nvSpPr>
          <p:cNvPr id="3" name="Content Placeholder 2">
            <a:extLst>
              <a:ext uri="{FF2B5EF4-FFF2-40B4-BE49-F238E27FC236}">
                <a16:creationId xmlns:a16="http://schemas.microsoft.com/office/drawing/2014/main" id="{7EAB8D1C-8160-3FAD-C8A1-2FA8F4765CA0}"/>
              </a:ext>
            </a:extLst>
          </p:cNvPr>
          <p:cNvSpPr>
            <a:spLocks noGrp="1"/>
          </p:cNvSpPr>
          <p:nvPr>
            <p:ph idx="1"/>
          </p:nvPr>
        </p:nvSpPr>
        <p:spPr/>
        <p:txBody>
          <a:bodyPr/>
          <a:lstStyle/>
          <a:p>
            <a:pPr marL="0" indent="0">
              <a:buNone/>
            </a:pPr>
            <a:r>
              <a:rPr lang="en-US" dirty="0"/>
              <a:t>Animation goes here </a:t>
            </a:r>
            <a:r>
              <a:rPr lang="en-US" dirty="0">
                <a:sym typeface="Wingdings" panose="05000000000000000000" pitchFamily="2" charset="2"/>
              </a:rPr>
              <a:t></a:t>
            </a:r>
            <a:endParaRPr lang="en-US" dirty="0"/>
          </a:p>
        </p:txBody>
      </p:sp>
      <p:pic>
        <p:nvPicPr>
          <p:cNvPr id="4" name="Online Media 3" title="Einstein FINISH">
            <a:hlinkClick r:id="" action="ppaction://media"/>
            <a:extLst>
              <a:ext uri="{FF2B5EF4-FFF2-40B4-BE49-F238E27FC236}">
                <a16:creationId xmlns:a16="http://schemas.microsoft.com/office/drawing/2014/main" id="{AFF7D763-37B7-C023-052F-2A95A4060D60}"/>
              </a:ext>
            </a:extLst>
          </p:cNvPr>
          <p:cNvPicPr>
            <a:picLocks noRot="1" noChangeAspect="1"/>
          </p:cNvPicPr>
          <p:nvPr>
            <a:videoFile r:link="rId1"/>
          </p:nvPr>
        </p:nvPicPr>
        <p:blipFill>
          <a:blip r:embed="rId3"/>
          <a:stretch>
            <a:fillRect/>
          </a:stretch>
        </p:blipFill>
        <p:spPr>
          <a:xfrm>
            <a:off x="162962" y="84876"/>
            <a:ext cx="11878147" cy="6681458"/>
          </a:xfrm>
          <a:prstGeom prst="rect">
            <a:avLst/>
          </a:prstGeom>
        </p:spPr>
      </p:pic>
    </p:spTree>
    <p:extLst>
      <p:ext uri="{BB962C8B-B14F-4D97-AF65-F5344CB8AC3E}">
        <p14:creationId xmlns:p14="http://schemas.microsoft.com/office/powerpoint/2010/main" val="4067829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4E7CDD-8C5D-D0A6-A0CB-FC275D663188}"/>
              </a:ext>
            </a:extLst>
          </p:cNvPr>
          <p:cNvSpPr>
            <a:spLocks noGrp="1"/>
          </p:cNvSpPr>
          <p:nvPr>
            <p:ph type="title"/>
          </p:nvPr>
        </p:nvSpPr>
        <p:spPr>
          <a:xfrm>
            <a:off x="640080" y="325369"/>
            <a:ext cx="4368602" cy="1956841"/>
          </a:xfrm>
        </p:spPr>
        <p:txBody>
          <a:bodyPr anchor="b">
            <a:normAutofit/>
          </a:bodyPr>
          <a:lstStyle/>
          <a:p>
            <a:r>
              <a:rPr lang="en-US" sz="5400"/>
              <a:t>Einstein's Early Life</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C3FFEE1-C381-D74A-4B73-86081C596A26}"/>
              </a:ext>
            </a:extLst>
          </p:cNvPr>
          <p:cNvSpPr>
            <a:spLocks noGrp="1"/>
          </p:cNvSpPr>
          <p:nvPr>
            <p:ph idx="1"/>
          </p:nvPr>
        </p:nvSpPr>
        <p:spPr>
          <a:xfrm>
            <a:off x="640080" y="2872899"/>
            <a:ext cx="4243589" cy="3320668"/>
          </a:xfrm>
        </p:spPr>
        <p:txBody>
          <a:bodyPr>
            <a:normAutofit/>
          </a:bodyPr>
          <a:lstStyle/>
          <a:p>
            <a:r>
              <a:rPr lang="en-US" sz="2200"/>
              <a:t>Mute until age 4</a:t>
            </a:r>
          </a:p>
          <a:p>
            <a:r>
              <a:rPr lang="en-US" sz="2200"/>
              <a:t>Excelled in mathematics and physics</a:t>
            </a:r>
          </a:p>
          <a:p>
            <a:r>
              <a:rPr lang="en-US" sz="2200"/>
              <a:t>Struggled with languages, arts, etc.</a:t>
            </a:r>
          </a:p>
        </p:txBody>
      </p:sp>
      <p:pic>
        <p:nvPicPr>
          <p:cNvPr id="5" name="Picture 4">
            <a:extLst>
              <a:ext uri="{FF2B5EF4-FFF2-40B4-BE49-F238E27FC236}">
                <a16:creationId xmlns:a16="http://schemas.microsoft.com/office/drawing/2014/main" id="{2B82C518-C272-DA13-F1F3-AE98AC2CE185}"/>
              </a:ext>
            </a:extLst>
          </p:cNvPr>
          <p:cNvPicPr>
            <a:picLocks noChangeAspect="1"/>
          </p:cNvPicPr>
          <p:nvPr/>
        </p:nvPicPr>
        <p:blipFill>
          <a:blip r:embed="rId2"/>
          <a:srcRect l="3437" r="5037"/>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70849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B2EED5-1B53-BA88-09C6-44D34D5038CE}"/>
              </a:ext>
            </a:extLst>
          </p:cNvPr>
          <p:cNvSpPr>
            <a:spLocks noGrp="1"/>
          </p:cNvSpPr>
          <p:nvPr>
            <p:ph type="title"/>
          </p:nvPr>
        </p:nvSpPr>
        <p:spPr>
          <a:xfrm>
            <a:off x="640080" y="325369"/>
            <a:ext cx="4368602" cy="1956841"/>
          </a:xfrm>
        </p:spPr>
        <p:txBody>
          <a:bodyPr anchor="b">
            <a:normAutofit/>
          </a:bodyPr>
          <a:lstStyle/>
          <a:p>
            <a:r>
              <a:rPr lang="en-US" sz="5400" dirty="0"/>
              <a:t>Einstein’s Miracle Year</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163922-19BE-79C1-68C5-EB3C31F11C28}"/>
              </a:ext>
            </a:extLst>
          </p:cNvPr>
          <p:cNvSpPr>
            <a:spLocks noGrp="1"/>
          </p:cNvSpPr>
          <p:nvPr>
            <p:ph idx="1"/>
          </p:nvPr>
        </p:nvSpPr>
        <p:spPr>
          <a:xfrm>
            <a:off x="640080" y="2872899"/>
            <a:ext cx="4243589" cy="3320668"/>
          </a:xfrm>
        </p:spPr>
        <p:txBody>
          <a:bodyPr>
            <a:normAutofit/>
          </a:bodyPr>
          <a:lstStyle/>
          <a:p>
            <a:r>
              <a:rPr lang="en-US" sz="2200" dirty="0"/>
              <a:t>1905 at age 26</a:t>
            </a:r>
          </a:p>
          <a:p>
            <a:r>
              <a:rPr lang="en-US" sz="2200"/>
              <a:t>Special relativity</a:t>
            </a:r>
          </a:p>
          <a:p>
            <a:r>
              <a:rPr lang="en-US" sz="2200"/>
              <a:t>Brownian motion</a:t>
            </a:r>
          </a:p>
        </p:txBody>
      </p:sp>
      <p:pic>
        <p:nvPicPr>
          <p:cNvPr id="5" name="Picture 4">
            <a:extLst>
              <a:ext uri="{FF2B5EF4-FFF2-40B4-BE49-F238E27FC236}">
                <a16:creationId xmlns:a16="http://schemas.microsoft.com/office/drawing/2014/main" id="{ACC58150-F1A8-CDF7-DE59-47DD33E71967}"/>
              </a:ext>
            </a:extLst>
          </p:cNvPr>
          <p:cNvPicPr>
            <a:picLocks noChangeAspect="1"/>
          </p:cNvPicPr>
          <p:nvPr/>
        </p:nvPicPr>
        <p:blipFill>
          <a:blip r:embed="rId2"/>
          <a:srcRect l="8233"/>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60684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535EA-A5E6-BEA4-8198-6017DA7C00E2}"/>
              </a:ext>
            </a:extLst>
          </p:cNvPr>
          <p:cNvSpPr>
            <a:spLocks noGrp="1"/>
          </p:cNvSpPr>
          <p:nvPr>
            <p:ph type="title"/>
          </p:nvPr>
        </p:nvSpPr>
        <p:spPr>
          <a:xfrm>
            <a:off x="640080" y="325369"/>
            <a:ext cx="4368602" cy="1956841"/>
          </a:xfrm>
        </p:spPr>
        <p:txBody>
          <a:bodyPr anchor="b">
            <a:normAutofit/>
          </a:bodyPr>
          <a:lstStyle/>
          <a:p>
            <a:r>
              <a:rPr lang="en-US" sz="5400"/>
              <a:t>Nobel Prize</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5086DE-10C5-9936-02C9-51EA4535F801}"/>
              </a:ext>
            </a:extLst>
          </p:cNvPr>
          <p:cNvSpPr>
            <a:spLocks noGrp="1"/>
          </p:cNvSpPr>
          <p:nvPr>
            <p:ph idx="1"/>
          </p:nvPr>
        </p:nvSpPr>
        <p:spPr>
          <a:xfrm>
            <a:off x="640080" y="2872899"/>
            <a:ext cx="4243589" cy="3320668"/>
          </a:xfrm>
        </p:spPr>
        <p:txBody>
          <a:bodyPr vert="horz" lIns="91440" tIns="45720" rIns="91440" bIns="45720" rtlCol="0" anchor="t">
            <a:normAutofit/>
          </a:bodyPr>
          <a:lstStyle/>
          <a:p>
            <a:r>
              <a:rPr lang="en-US" sz="2200"/>
              <a:t>Worked with his wife, Mileva Marić, on relativity</a:t>
            </a:r>
          </a:p>
          <a:p>
            <a:r>
              <a:rPr lang="en-US" sz="2200"/>
              <a:t>Won the 1921 Nobel Prize in physics but was not awarded it until 1922</a:t>
            </a:r>
          </a:p>
          <a:p>
            <a:r>
              <a:rPr lang="en-US" sz="2200"/>
              <a:t>Gave the prize money to Mileva Marić so they could divorce and Einstein could marry his cousin</a:t>
            </a:r>
          </a:p>
        </p:txBody>
      </p:sp>
      <p:pic>
        <p:nvPicPr>
          <p:cNvPr id="7" name="Picture 6">
            <a:extLst>
              <a:ext uri="{FF2B5EF4-FFF2-40B4-BE49-F238E27FC236}">
                <a16:creationId xmlns:a16="http://schemas.microsoft.com/office/drawing/2014/main" id="{F18DE116-D6B2-240F-C544-FED1598C71B6}"/>
              </a:ext>
            </a:extLst>
          </p:cNvPr>
          <p:cNvPicPr>
            <a:picLocks noChangeAspect="1"/>
          </p:cNvPicPr>
          <p:nvPr/>
        </p:nvPicPr>
        <p:blipFill>
          <a:blip r:embed="rId2"/>
          <a:srcRect t="19409" r="-2" b="18030"/>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220816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21"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How fast does light travel? | The speed of light | Space">
            <a:extLst>
              <a:ext uri="{FF2B5EF4-FFF2-40B4-BE49-F238E27FC236}">
                <a16:creationId xmlns:a16="http://schemas.microsoft.com/office/drawing/2014/main" id="{CDA0E580-18A4-F470-8983-F199129E90A8}"/>
              </a:ext>
            </a:extLst>
          </p:cNvPr>
          <p:cNvPicPr>
            <a:picLocks noChangeAspect="1" noChangeArrowheads="1"/>
          </p:cNvPicPr>
          <p:nvPr/>
        </p:nvPicPr>
        <p:blipFill>
          <a:blip r:embed="rId3">
            <a:alphaModFix amt="40000"/>
            <a:extLst>
              <a:ext uri="{28A0092B-C50C-407E-A947-70E740481C1C}">
                <a14:useLocalDpi xmlns:a14="http://schemas.microsoft.com/office/drawing/2010/main" val="0"/>
              </a:ext>
            </a:extLst>
          </a:blip>
          <a:srcRect/>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BE93D77-70CF-ED5F-AE4B-ECA367E0FD30}"/>
              </a:ext>
            </a:extLst>
          </p:cNvPr>
          <p:cNvSpPr>
            <a:spLocks noGrp="1"/>
          </p:cNvSpPr>
          <p:nvPr>
            <p:ph type="title"/>
          </p:nvPr>
        </p:nvSpPr>
        <p:spPr>
          <a:xfrm>
            <a:off x="841249" y="941832"/>
            <a:ext cx="10506456" cy="2057400"/>
          </a:xfrm>
        </p:spPr>
        <p:txBody>
          <a:bodyPr anchor="b">
            <a:normAutofit/>
          </a:bodyPr>
          <a:lstStyle/>
          <a:p>
            <a:r>
              <a:rPr lang="en-US" sz="5000">
                <a:solidFill>
                  <a:schemeClr val="bg1"/>
                </a:solidFill>
              </a:rPr>
              <a:t>Special Relativity</a:t>
            </a:r>
          </a:p>
        </p:txBody>
      </p:sp>
      <p:sp>
        <p:nvSpPr>
          <p:cNvPr id="4122" name="Rectangle 412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20" name="Rectangle 411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59D1638-5A94-9F9D-46BE-93FB070416FA}"/>
              </a:ext>
            </a:extLst>
          </p:cNvPr>
          <p:cNvSpPr>
            <a:spLocks noGrp="1"/>
          </p:cNvSpPr>
          <p:nvPr>
            <p:ph idx="1"/>
          </p:nvPr>
        </p:nvSpPr>
        <p:spPr>
          <a:xfrm>
            <a:off x="841248" y="3502152"/>
            <a:ext cx="10506456" cy="2670048"/>
          </a:xfrm>
        </p:spPr>
        <p:txBody>
          <a:bodyPr>
            <a:normAutofit/>
          </a:bodyPr>
          <a:lstStyle/>
          <a:p>
            <a:r>
              <a:rPr lang="en-US" sz="2000" dirty="0">
                <a:solidFill>
                  <a:schemeClr val="bg1"/>
                </a:solidFill>
              </a:rPr>
              <a:t>Deals with speed</a:t>
            </a:r>
          </a:p>
          <a:p>
            <a:r>
              <a:rPr lang="en-US" sz="2000" dirty="0">
                <a:solidFill>
                  <a:schemeClr val="bg1"/>
                </a:solidFill>
              </a:rPr>
              <a:t>Space and time are not constants, but relative</a:t>
            </a:r>
          </a:p>
          <a:p>
            <a:r>
              <a:rPr lang="en-US" sz="2000" dirty="0">
                <a:solidFill>
                  <a:schemeClr val="bg1"/>
                </a:solidFill>
              </a:rPr>
              <a:t>Train thought experiment</a:t>
            </a:r>
          </a:p>
          <a:p>
            <a:r>
              <a:rPr lang="en-US" sz="2000" dirty="0">
                <a:solidFill>
                  <a:schemeClr val="bg1"/>
                </a:solidFill>
              </a:rPr>
              <a:t>Theory of simultaneity</a:t>
            </a:r>
          </a:p>
          <a:p>
            <a:pPr marL="0" indent="0">
              <a:buNone/>
            </a:pPr>
            <a:r>
              <a:rPr lang="en-US" sz="2000" dirty="0">
                <a:solidFill>
                  <a:schemeClr val="bg1"/>
                </a:solidFill>
              </a:rPr>
              <a:t>“When you are courting a nice girl an hour seems like a second. When you sit on a red-hot cinder a second seems like an hour. That's relativity.”</a:t>
            </a:r>
          </a:p>
        </p:txBody>
      </p:sp>
    </p:spTree>
    <p:extLst>
      <p:ext uri="{BB962C8B-B14F-4D97-AF65-F5344CB8AC3E}">
        <p14:creationId xmlns:p14="http://schemas.microsoft.com/office/powerpoint/2010/main" val="609647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8"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What is space and what's floating about in it? | Natural History Museum">
            <a:extLst>
              <a:ext uri="{FF2B5EF4-FFF2-40B4-BE49-F238E27FC236}">
                <a16:creationId xmlns:a16="http://schemas.microsoft.com/office/drawing/2014/main" id="{F3D531FE-9537-40FE-E815-4028E63A5DD1}"/>
              </a:ext>
            </a:extLst>
          </p:cNvPr>
          <p:cNvPicPr>
            <a:picLocks noChangeAspect="1" noChangeArrowheads="1"/>
          </p:cNvPicPr>
          <p:nvPr/>
        </p:nvPicPr>
        <p:blipFill>
          <a:blip r:embed="rId3">
            <a:alphaModFix amt="40000"/>
            <a:extLst>
              <a:ext uri="{28A0092B-C50C-407E-A947-70E740481C1C}">
                <a14:useLocalDpi xmlns:a14="http://schemas.microsoft.com/office/drawing/2010/main" val="0"/>
              </a:ext>
            </a:extLst>
          </a:blip>
          <a:srcRect l="4903" r="3096" b="-1"/>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449D2AE-EDC5-8543-7B7A-7AF30017D43F}"/>
              </a:ext>
            </a:extLst>
          </p:cNvPr>
          <p:cNvSpPr>
            <a:spLocks noGrp="1"/>
          </p:cNvSpPr>
          <p:nvPr>
            <p:ph type="title"/>
          </p:nvPr>
        </p:nvSpPr>
        <p:spPr>
          <a:xfrm>
            <a:off x="841249" y="941832"/>
            <a:ext cx="10506456" cy="2057400"/>
          </a:xfrm>
        </p:spPr>
        <p:txBody>
          <a:bodyPr anchor="b">
            <a:normAutofit/>
          </a:bodyPr>
          <a:lstStyle/>
          <a:p>
            <a:r>
              <a:rPr lang="en-US" sz="5000">
                <a:solidFill>
                  <a:schemeClr val="bg1"/>
                </a:solidFill>
              </a:rPr>
              <a:t>General Relativity</a:t>
            </a:r>
          </a:p>
        </p:txBody>
      </p:sp>
      <p:sp>
        <p:nvSpPr>
          <p:cNvPr id="3090" name="Rectangle 308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92" name="Rectangle 309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8C96122-854A-A14F-0AE4-BF400A40A0D3}"/>
              </a:ext>
            </a:extLst>
          </p:cNvPr>
          <p:cNvSpPr>
            <a:spLocks noGrp="1"/>
          </p:cNvSpPr>
          <p:nvPr>
            <p:ph idx="1"/>
          </p:nvPr>
        </p:nvSpPr>
        <p:spPr>
          <a:xfrm>
            <a:off x="841248" y="3502152"/>
            <a:ext cx="10506456" cy="2670048"/>
          </a:xfrm>
        </p:spPr>
        <p:txBody>
          <a:bodyPr>
            <a:normAutofit/>
          </a:bodyPr>
          <a:lstStyle/>
          <a:p>
            <a:r>
              <a:rPr lang="en-US" sz="2000" dirty="0">
                <a:solidFill>
                  <a:schemeClr val="bg1"/>
                </a:solidFill>
              </a:rPr>
              <a:t>Deals with gravity</a:t>
            </a:r>
          </a:p>
          <a:p>
            <a:pPr marL="0" indent="0">
              <a:buNone/>
            </a:pPr>
            <a:r>
              <a:rPr lang="en-US" sz="2000" dirty="0">
                <a:solidFill>
                  <a:schemeClr val="bg1"/>
                </a:solidFill>
              </a:rPr>
              <a:t>Gravity is not a force</a:t>
            </a:r>
          </a:p>
          <a:p>
            <a:r>
              <a:rPr lang="en-US" sz="2000" dirty="0">
                <a:solidFill>
                  <a:schemeClr val="bg1"/>
                </a:solidFill>
              </a:rPr>
              <a:t>Einstein’s Spacetime</a:t>
            </a:r>
          </a:p>
          <a:p>
            <a:pPr marL="0" indent="0">
              <a:buNone/>
            </a:pPr>
            <a:r>
              <a:rPr lang="en-US" sz="2000" dirty="0">
                <a:solidFill>
                  <a:schemeClr val="bg1"/>
                </a:solidFill>
              </a:rPr>
              <a:t>Massive objects curve spacetime, and objects move along those curves</a:t>
            </a:r>
          </a:p>
        </p:txBody>
      </p:sp>
    </p:spTree>
    <p:extLst>
      <p:ext uri="{BB962C8B-B14F-4D97-AF65-F5344CB8AC3E}">
        <p14:creationId xmlns:p14="http://schemas.microsoft.com/office/powerpoint/2010/main" val="285458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8"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6" name="Picture 6" descr="What is time? | Space">
            <a:extLst>
              <a:ext uri="{FF2B5EF4-FFF2-40B4-BE49-F238E27FC236}">
                <a16:creationId xmlns:a16="http://schemas.microsoft.com/office/drawing/2014/main" id="{E13FECFD-9CBE-7218-5918-AC1D0317A7B0}"/>
              </a:ext>
            </a:extLst>
          </p:cNvPr>
          <p:cNvPicPr>
            <a:picLocks noChangeAspect="1" noChangeArrowheads="1"/>
          </p:cNvPicPr>
          <p:nvPr/>
        </p:nvPicPr>
        <p:blipFill>
          <a:blip r:embed="rId3">
            <a:alphaModFix amt="40000"/>
            <a:extLst>
              <a:ext uri="{28A0092B-C50C-407E-A947-70E740481C1C}">
                <a14:useLocalDpi xmlns:a14="http://schemas.microsoft.com/office/drawing/2010/main" val="0"/>
              </a:ext>
            </a:extLst>
          </a:blip>
          <a:srcRect/>
          <a:stretch>
            <a:fill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AA5F380-E650-020C-C3AB-97195AC10880}"/>
              </a:ext>
            </a:extLst>
          </p:cNvPr>
          <p:cNvSpPr>
            <a:spLocks noGrp="1"/>
          </p:cNvSpPr>
          <p:nvPr>
            <p:ph type="title"/>
          </p:nvPr>
        </p:nvSpPr>
        <p:spPr>
          <a:xfrm>
            <a:off x="841249" y="941832"/>
            <a:ext cx="10506456" cy="2057400"/>
          </a:xfrm>
        </p:spPr>
        <p:txBody>
          <a:bodyPr anchor="b">
            <a:normAutofit/>
          </a:bodyPr>
          <a:lstStyle/>
          <a:p>
            <a:r>
              <a:rPr lang="en-US" sz="5000">
                <a:solidFill>
                  <a:schemeClr val="bg1"/>
                </a:solidFill>
              </a:rPr>
              <a:t>Time Dilation</a:t>
            </a:r>
          </a:p>
        </p:txBody>
      </p:sp>
      <p:sp>
        <p:nvSpPr>
          <p:cNvPr id="5133" name="Rectangle 513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135" name="Rectangle 513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64648C3-3B31-4FC1-BE7C-7783A2887FC5}"/>
              </a:ext>
            </a:extLst>
          </p:cNvPr>
          <p:cNvSpPr>
            <a:spLocks noGrp="1"/>
          </p:cNvSpPr>
          <p:nvPr>
            <p:ph idx="1"/>
          </p:nvPr>
        </p:nvSpPr>
        <p:spPr>
          <a:xfrm>
            <a:off x="841248" y="3502152"/>
            <a:ext cx="10506456" cy="2670048"/>
          </a:xfrm>
        </p:spPr>
        <p:txBody>
          <a:bodyPr>
            <a:normAutofit/>
          </a:bodyPr>
          <a:lstStyle/>
          <a:p>
            <a:endParaRPr lang="en-US" sz="2000" dirty="0">
              <a:solidFill>
                <a:schemeClr val="bg1"/>
              </a:solidFill>
            </a:endParaRPr>
          </a:p>
          <a:p>
            <a:pPr marL="0" indent="0">
              <a:buNone/>
            </a:pPr>
            <a:r>
              <a:rPr lang="en-US" sz="2000" dirty="0">
                <a:solidFill>
                  <a:schemeClr val="bg1"/>
                </a:solidFill>
              </a:rPr>
              <a:t>Time is not a constant, it is relative.</a:t>
            </a:r>
          </a:p>
          <a:p>
            <a:pPr marL="0" indent="0">
              <a:buNone/>
            </a:pPr>
            <a:r>
              <a:rPr lang="en-US" sz="2000" dirty="0">
                <a:solidFill>
                  <a:schemeClr val="bg1"/>
                </a:solidFill>
              </a:rPr>
              <a:t>Object in a strong gravitational field experiences time slower (e.g. clouds, airplanes, etc.)</a:t>
            </a:r>
          </a:p>
        </p:txBody>
      </p:sp>
    </p:spTree>
    <p:extLst>
      <p:ext uri="{BB962C8B-B14F-4D97-AF65-F5344CB8AC3E}">
        <p14:creationId xmlns:p14="http://schemas.microsoft.com/office/powerpoint/2010/main" val="1963487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mplex math formulas on a blackboard">
            <a:extLst>
              <a:ext uri="{FF2B5EF4-FFF2-40B4-BE49-F238E27FC236}">
                <a16:creationId xmlns:a16="http://schemas.microsoft.com/office/drawing/2014/main" id="{67F9622D-7152-010E-91B6-38407F51A429}"/>
              </a:ext>
            </a:extLst>
          </p:cNvPr>
          <p:cNvPicPr>
            <a:picLocks noChangeAspect="1"/>
          </p:cNvPicPr>
          <p:nvPr/>
        </p:nvPicPr>
        <p:blipFill>
          <a:blip r:embed="rId3">
            <a:alphaModFix amt="40000"/>
          </a:blip>
          <a:srcRect t="18208" b="4737"/>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B275EE37-0610-4970-9312-86691391B212}"/>
              </a:ext>
            </a:extLst>
          </p:cNvPr>
          <p:cNvSpPr>
            <a:spLocks noGrp="1"/>
          </p:cNvSpPr>
          <p:nvPr>
            <p:ph type="title"/>
          </p:nvPr>
        </p:nvSpPr>
        <p:spPr>
          <a:xfrm>
            <a:off x="841249" y="941832"/>
            <a:ext cx="10506456" cy="2057400"/>
          </a:xfrm>
        </p:spPr>
        <p:txBody>
          <a:bodyPr anchor="b">
            <a:normAutofit/>
          </a:bodyPr>
          <a:lstStyle/>
          <a:p>
            <a:r>
              <a:rPr lang="en-US" sz="5000">
                <a:solidFill>
                  <a:schemeClr val="bg1"/>
                </a:solidFill>
              </a:rPr>
              <a:t>Einstein’s Mathematics </a:t>
            </a:r>
          </a:p>
        </p:txBody>
      </p:sp>
      <p:sp>
        <p:nvSpPr>
          <p:cNvPr id="11" name="Rectangle 1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FF36D87-33B8-41D1-BE92-846182632BE4}"/>
                  </a:ext>
                </a:extLst>
              </p:cNvPr>
              <p:cNvSpPr>
                <a:spLocks noGrp="1"/>
              </p:cNvSpPr>
              <p:nvPr>
                <p:ph idx="1"/>
              </p:nvPr>
            </p:nvSpPr>
            <p:spPr>
              <a:xfrm>
                <a:off x="841248" y="3502152"/>
                <a:ext cx="10506456" cy="2670048"/>
              </a:xfrm>
            </p:spPr>
            <p:txBody>
              <a:bodyPr>
                <a:normAutofit/>
              </a:bodyPr>
              <a:lstStyle/>
              <a:p>
                <a14:m>
                  <m:oMath xmlns:m="http://schemas.openxmlformats.org/officeDocument/2006/math">
                    <m:sSup>
                      <m:sSupPr>
                        <m:ctrlPr>
                          <a:rPr lang="en-US" sz="2000" i="1">
                            <a:solidFill>
                              <a:schemeClr val="bg1"/>
                            </a:solidFill>
                            <a:latin typeface="Cambria Math" panose="02040503050406030204" pitchFamily="18" charset="0"/>
                          </a:rPr>
                        </m:ctrlPr>
                      </m:sSupPr>
                      <m:e>
                        <m:r>
                          <a:rPr lang="en-US" sz="2000" i="1">
                            <a:solidFill>
                              <a:schemeClr val="bg1"/>
                            </a:solidFill>
                            <a:latin typeface="Cambria Math" panose="02040503050406030204" pitchFamily="18" charset="0"/>
                          </a:rPr>
                          <m:t>𝐸</m:t>
                        </m:r>
                        <m:r>
                          <a:rPr lang="en-US" sz="2000" i="1">
                            <a:solidFill>
                              <a:schemeClr val="bg1"/>
                            </a:solidFill>
                            <a:latin typeface="Cambria Math" panose="02040503050406030204" pitchFamily="18" charset="0"/>
                          </a:rPr>
                          <m:t>=</m:t>
                        </m:r>
                        <m:r>
                          <a:rPr lang="en-US" sz="2000" i="1">
                            <a:solidFill>
                              <a:schemeClr val="bg1"/>
                            </a:solidFill>
                            <a:latin typeface="Cambria Math" panose="02040503050406030204" pitchFamily="18" charset="0"/>
                          </a:rPr>
                          <m:t>𝑚𝑐</m:t>
                        </m:r>
                      </m:e>
                      <m:sup>
                        <m:r>
                          <a:rPr lang="en-US" sz="2000" i="1">
                            <a:solidFill>
                              <a:schemeClr val="bg1"/>
                            </a:solidFill>
                            <a:latin typeface="Cambria Math" panose="02040503050406030204" pitchFamily="18" charset="0"/>
                          </a:rPr>
                          <m:t>2</m:t>
                        </m:r>
                      </m:sup>
                    </m:sSup>
                  </m:oMath>
                </a14:m>
                <a:endParaRPr lang="en-US" sz="2000" dirty="0">
                  <a:solidFill>
                    <a:schemeClr val="bg1"/>
                  </a:solidFill>
                </a:endParaRPr>
              </a:p>
              <a:p>
                <a:pPr marL="0" indent="0">
                  <a:buNone/>
                </a:pPr>
                <a:r>
                  <a:rPr lang="en-US" sz="2000" dirty="0">
                    <a:solidFill>
                      <a:schemeClr val="bg1"/>
                    </a:solidFill>
                  </a:rPr>
                  <a:t>Energy = Mass x </a:t>
                </a:r>
                <a14:m>
                  <m:oMath xmlns:m="http://schemas.openxmlformats.org/officeDocument/2006/math">
                    <m:sSup>
                      <m:sSupPr>
                        <m:ctrlPr>
                          <a:rPr lang="en-US" sz="2000" b="0" i="0">
                            <a:solidFill>
                              <a:schemeClr val="bg1"/>
                            </a:solidFill>
                            <a:latin typeface="Cambria Math" panose="02040503050406030204" pitchFamily="18" charset="0"/>
                          </a:rPr>
                        </m:ctrlPr>
                      </m:sSupPr>
                      <m:e>
                        <m:r>
                          <m:rPr>
                            <m:sty m:val="p"/>
                          </m:rPr>
                          <a:rPr lang="en-US" sz="2000" b="0" i="0">
                            <a:solidFill>
                              <a:schemeClr val="bg1"/>
                            </a:solidFill>
                            <a:latin typeface="Cambria Math" panose="02040503050406030204" pitchFamily="18" charset="0"/>
                          </a:rPr>
                          <m:t>Speed</m:t>
                        </m:r>
                        <m:r>
                          <a:rPr lang="en-US" sz="2000" b="0" i="0">
                            <a:solidFill>
                              <a:schemeClr val="bg1"/>
                            </a:solidFill>
                            <a:latin typeface="Cambria Math" panose="02040503050406030204" pitchFamily="18" charset="0"/>
                          </a:rPr>
                          <m:t> </m:t>
                        </m:r>
                        <m:r>
                          <m:rPr>
                            <m:sty m:val="p"/>
                          </m:rPr>
                          <a:rPr lang="en-US" sz="2000" b="0" i="0">
                            <a:solidFill>
                              <a:schemeClr val="bg1"/>
                            </a:solidFill>
                            <a:latin typeface="Cambria Math" panose="02040503050406030204" pitchFamily="18" charset="0"/>
                          </a:rPr>
                          <m:t>of</m:t>
                        </m:r>
                        <m:r>
                          <a:rPr lang="en-US" sz="2000" b="0" i="0">
                            <a:solidFill>
                              <a:schemeClr val="bg1"/>
                            </a:solidFill>
                            <a:latin typeface="Cambria Math" panose="02040503050406030204" pitchFamily="18" charset="0"/>
                          </a:rPr>
                          <m:t> </m:t>
                        </m:r>
                        <m:r>
                          <m:rPr>
                            <m:sty m:val="p"/>
                          </m:rPr>
                          <a:rPr lang="en-US" sz="2000" b="0" i="0">
                            <a:solidFill>
                              <a:schemeClr val="bg1"/>
                            </a:solidFill>
                            <a:latin typeface="Cambria Math" panose="02040503050406030204" pitchFamily="18" charset="0"/>
                          </a:rPr>
                          <m:t>Light</m:t>
                        </m:r>
                      </m:e>
                      <m:sup>
                        <m:r>
                          <a:rPr lang="en-US" sz="2000" b="0" i="0">
                            <a:solidFill>
                              <a:schemeClr val="bg1"/>
                            </a:solidFill>
                            <a:latin typeface="Cambria Math" panose="02040503050406030204" pitchFamily="18" charset="0"/>
                          </a:rPr>
                          <m:t>2</m:t>
                        </m:r>
                      </m:sup>
                    </m:sSup>
                  </m:oMath>
                </a14:m>
                <a:endParaRPr lang="en-US" sz="2000" dirty="0">
                  <a:solidFill>
                    <a:schemeClr val="bg1"/>
                  </a:solidFill>
                </a:endParaRPr>
              </a:p>
              <a:p>
                <a:pPr marL="0" indent="0">
                  <a:buNone/>
                </a:pPr>
                <a:r>
                  <a:rPr lang="en-US" sz="2000" dirty="0">
                    <a:solidFill>
                      <a:schemeClr val="bg1"/>
                    </a:solidFill>
                  </a:rPr>
                  <a:t>Mass Energy Relations</a:t>
                </a:r>
              </a:p>
              <a:p>
                <a:pPr marL="0" indent="0">
                  <a:buNone/>
                </a:pPr>
                <a:r>
                  <a:rPr lang="en-US" sz="2000" dirty="0">
                    <a:solidFill>
                      <a:schemeClr val="bg1"/>
                    </a:solidFill>
                  </a:rPr>
                  <a:t>Key equation for nuclear weapons (Manhattan Project)</a:t>
                </a:r>
              </a:p>
              <a:p>
                <a:r>
                  <a:rPr lang="en-US" sz="2000" dirty="0">
                    <a:solidFill>
                      <a:schemeClr val="bg1"/>
                    </a:solidFill>
                  </a:rPr>
                  <a:t>Time Dilation</a:t>
                </a:r>
              </a:p>
              <a:p>
                <a:endParaRPr lang="en-US" sz="2000" dirty="0">
                  <a:solidFill>
                    <a:schemeClr val="bg1"/>
                  </a:solidFill>
                </a:endParaRPr>
              </a:p>
            </p:txBody>
          </p:sp>
        </mc:Choice>
        <mc:Fallback xmlns="">
          <p:sp>
            <p:nvSpPr>
              <p:cNvPr id="3" name="Content Placeholder 2">
                <a:extLst>
                  <a:ext uri="{FF2B5EF4-FFF2-40B4-BE49-F238E27FC236}">
                    <a16:creationId xmlns:a16="http://schemas.microsoft.com/office/drawing/2014/main" id="{2FF36D87-33B8-41D1-BE92-846182632BE4}"/>
                  </a:ext>
                </a:extLst>
              </p:cNvPr>
              <p:cNvSpPr>
                <a:spLocks noGrp="1" noRot="1" noChangeAspect="1" noMove="1" noResize="1" noEditPoints="1" noAdjustHandles="1" noChangeArrowheads="1" noChangeShapeType="1" noTextEdit="1"/>
              </p:cNvSpPr>
              <p:nvPr>
                <p:ph idx="1"/>
              </p:nvPr>
            </p:nvSpPr>
            <p:spPr>
              <a:xfrm>
                <a:off x="841248" y="3502152"/>
                <a:ext cx="10506456" cy="2670048"/>
              </a:xfrm>
              <a:blipFill>
                <a:blip r:embed="rId4"/>
                <a:stretch>
                  <a:fillRect l="-580" t="-2055"/>
                </a:stretch>
              </a:blipFill>
            </p:spPr>
            <p:txBody>
              <a:bodyPr/>
              <a:lstStyle/>
              <a:p>
                <a:r>
                  <a:rPr lang="en-US">
                    <a:noFill/>
                  </a:rPr>
                  <a:t> </a:t>
                </a:r>
              </a:p>
            </p:txBody>
          </p:sp>
        </mc:Fallback>
      </mc:AlternateContent>
    </p:spTree>
    <p:extLst>
      <p:ext uri="{BB962C8B-B14F-4D97-AF65-F5344CB8AC3E}">
        <p14:creationId xmlns:p14="http://schemas.microsoft.com/office/powerpoint/2010/main" val="1704305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2D8E36-F972-4174-6677-C07752381D0A}"/>
              </a:ext>
            </a:extLst>
          </p:cNvPr>
          <p:cNvSpPr>
            <a:spLocks noGrp="1"/>
          </p:cNvSpPr>
          <p:nvPr>
            <p:ph type="title"/>
          </p:nvPr>
        </p:nvSpPr>
        <p:spPr>
          <a:xfrm>
            <a:off x="841248" y="426720"/>
            <a:ext cx="10506456" cy="1919141"/>
          </a:xfrm>
        </p:spPr>
        <p:txBody>
          <a:bodyPr anchor="b">
            <a:normAutofit/>
          </a:bodyPr>
          <a:lstStyle/>
          <a:p>
            <a:r>
              <a:rPr lang="en-US" sz="6000" dirty="0"/>
              <a:t>Newton’s Influence on Einstein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06FD7B9-2001-B5DE-B963-CE54E1E454C1}"/>
              </a:ext>
            </a:extLst>
          </p:cNvPr>
          <p:cNvSpPr>
            <a:spLocks noGrp="1"/>
          </p:cNvSpPr>
          <p:nvPr>
            <p:ph idx="1"/>
          </p:nvPr>
        </p:nvSpPr>
        <p:spPr>
          <a:xfrm>
            <a:off x="841248" y="3337269"/>
            <a:ext cx="10509504" cy="2905686"/>
          </a:xfrm>
        </p:spPr>
        <p:txBody>
          <a:bodyPr>
            <a:normAutofit/>
          </a:bodyPr>
          <a:lstStyle/>
          <a:p>
            <a:pPr marL="0" indent="0">
              <a:buNone/>
            </a:pPr>
            <a:r>
              <a:rPr lang="en-US" sz="2200" dirty="0"/>
              <a:t>"Newton, forgive me; you found the only way which, in your age, was just about possible for a man of highest thought and creative power."</a:t>
            </a:r>
          </a:p>
          <a:p>
            <a:endParaRPr lang="en-US" sz="2200" dirty="0"/>
          </a:p>
          <a:p>
            <a:r>
              <a:rPr lang="en-US" sz="2200" dirty="0"/>
              <a:t>Einstein’s changes to Newton’s laws of motion</a:t>
            </a:r>
          </a:p>
        </p:txBody>
      </p:sp>
    </p:spTree>
    <p:extLst>
      <p:ext uri="{BB962C8B-B14F-4D97-AF65-F5344CB8AC3E}">
        <p14:creationId xmlns:p14="http://schemas.microsoft.com/office/powerpoint/2010/main" val="3325195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85" name="Rectangle 7184">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80" name="Picture 12" descr="What is space-time? | Live Science">
            <a:extLst>
              <a:ext uri="{FF2B5EF4-FFF2-40B4-BE49-F238E27FC236}">
                <a16:creationId xmlns:a16="http://schemas.microsoft.com/office/drawing/2014/main" id="{C5B98E40-AE67-861B-FF01-E9B68F5103CF}"/>
              </a:ext>
            </a:extLst>
          </p:cNvPr>
          <p:cNvPicPr>
            <a:picLocks noGrp="1" noChangeAspect="1" noChangeArrowheads="1"/>
          </p:cNvPicPr>
          <p:nvPr>
            <p:ph idx="1"/>
          </p:nvPr>
        </p:nvPicPr>
        <p:blipFill>
          <a:blip r:embed="rId3">
            <a:alphaModFix amt="50000"/>
            <a:extLst>
              <a:ext uri="{28A0092B-C50C-407E-A947-70E740481C1C}">
                <a14:useLocalDpi xmlns:a14="http://schemas.microsoft.com/office/drawing/2010/main" val="0"/>
              </a:ext>
            </a:extLst>
          </a:blip>
          <a:srcRect l="25"/>
          <a:stretch>
            <a:fillRect/>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D092F78-243D-89CD-757E-DED1FF47FCFB}"/>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dirty="0">
                <a:solidFill>
                  <a:schemeClr val="bg1"/>
                </a:solidFill>
              </a:rPr>
              <a:t>What </a:t>
            </a:r>
            <a:r>
              <a:rPr lang="en-US" sz="6600">
                <a:solidFill>
                  <a:schemeClr val="bg1"/>
                </a:solidFill>
              </a:rPr>
              <a:t>did </a:t>
            </a:r>
            <a:r>
              <a:rPr lang="en-US" sz="6600" dirty="0">
                <a:solidFill>
                  <a:schemeClr val="bg1"/>
                </a:solidFill>
              </a:rPr>
              <a:t>I </a:t>
            </a:r>
            <a:r>
              <a:rPr lang="en-US" sz="6600">
                <a:solidFill>
                  <a:schemeClr val="bg1"/>
                </a:solidFill>
              </a:rPr>
              <a:t>expect </a:t>
            </a:r>
            <a:r>
              <a:rPr lang="en-US" sz="6600" dirty="0">
                <a:solidFill>
                  <a:schemeClr val="bg1"/>
                </a:solidFill>
              </a:rPr>
              <a:t>to </a:t>
            </a:r>
            <a:r>
              <a:rPr lang="en-US" sz="6600">
                <a:solidFill>
                  <a:schemeClr val="bg1"/>
                </a:solidFill>
              </a:rPr>
              <a:t>find</a:t>
            </a:r>
            <a:r>
              <a:rPr lang="en-US" sz="6600" dirty="0">
                <a:solidFill>
                  <a:schemeClr val="bg1"/>
                </a:solidFill>
              </a:rPr>
              <a:t>?</a:t>
            </a:r>
          </a:p>
        </p:txBody>
      </p:sp>
      <p:sp>
        <p:nvSpPr>
          <p:cNvPr id="7187"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72929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375D30-DFF2-616A-E61A-FB1856FF41C1}"/>
            </a:ext>
          </a:extLst>
        </p:cNvPr>
        <p:cNvGrpSpPr/>
        <p:nvPr/>
      </p:nvGrpSpPr>
      <p:grpSpPr>
        <a:xfrm>
          <a:off x="0" y="0"/>
          <a:ext cx="0" cy="0"/>
          <a:chOff x="0" y="0"/>
          <a:chExt cx="0" cy="0"/>
        </a:xfrm>
      </p:grpSpPr>
      <p:sp>
        <p:nvSpPr>
          <p:cNvPr id="8199" name="Rectangle 8198">
            <a:extLst>
              <a:ext uri="{FF2B5EF4-FFF2-40B4-BE49-F238E27FC236}">
                <a16:creationId xmlns:a16="http://schemas.microsoft.com/office/drawing/2014/main" id="{28EABA22-B6EB-B541-D854-B69951DF6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NASA releases stunning first photos of Earth from Artemis II moon mission |  Science and Technology News | Al Jazeera">
            <a:extLst>
              <a:ext uri="{FF2B5EF4-FFF2-40B4-BE49-F238E27FC236}">
                <a16:creationId xmlns:a16="http://schemas.microsoft.com/office/drawing/2014/main" id="{9C0813DC-A62E-F84C-65E0-E9CDF5CC529B}"/>
              </a:ext>
            </a:extLst>
          </p:cNvPr>
          <p:cNvPicPr>
            <a:picLocks noGrp="1" noChangeAspect="1" noChangeArrowheads="1"/>
          </p:cNvPicPr>
          <p:nvPr>
            <p:ph idx="1"/>
          </p:nvPr>
        </p:nvPicPr>
        <p:blipFill>
          <a:blip r:embed="rId3">
            <a:alphaModFix amt="50000"/>
            <a:extLst>
              <a:ext uri="{28A0092B-C50C-407E-A947-70E740481C1C}">
                <a14:useLocalDpi xmlns:a14="http://schemas.microsoft.com/office/drawing/2010/main" val="0"/>
              </a:ext>
            </a:extLst>
          </a:blip>
          <a:srcRect r="-1" b="15391"/>
          <a:stretch>
            <a:fillRect/>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5318FF4-B5EB-1FAA-FFA6-A2CAC597351D}"/>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dirty="0">
                <a:solidFill>
                  <a:schemeClr val="bg1"/>
                </a:solidFill>
              </a:rPr>
              <a:t>Why is it valuable?</a:t>
            </a:r>
          </a:p>
        </p:txBody>
      </p:sp>
      <p:sp>
        <p:nvSpPr>
          <p:cNvPr id="8201" name="sketchy line">
            <a:extLst>
              <a:ext uri="{FF2B5EF4-FFF2-40B4-BE49-F238E27FC236}">
                <a16:creationId xmlns:a16="http://schemas.microsoft.com/office/drawing/2014/main" id="{D3A76CEC-2719-5671-E978-FCFBBCD24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899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188C2-4CBB-1FC2-8278-BFE3F7C81BBB}"/>
              </a:ext>
            </a:extLst>
          </p:cNvPr>
          <p:cNvSpPr>
            <a:spLocks noGrp="1"/>
          </p:cNvSpPr>
          <p:nvPr>
            <p:ph type="title"/>
          </p:nvPr>
        </p:nvSpPr>
        <p:spPr/>
        <p:txBody>
          <a:bodyPr/>
          <a:lstStyle/>
          <a:p>
            <a:r>
              <a:rPr lang="en-US" dirty="0"/>
              <a:t>End</a:t>
            </a:r>
          </a:p>
        </p:txBody>
      </p:sp>
      <p:pic>
        <p:nvPicPr>
          <p:cNvPr id="7" name="Content Placeholder 6">
            <a:extLst>
              <a:ext uri="{FF2B5EF4-FFF2-40B4-BE49-F238E27FC236}">
                <a16:creationId xmlns:a16="http://schemas.microsoft.com/office/drawing/2014/main" id="{FB535D37-8940-DE2D-11B3-CF67FCA83CD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76350" y="1304926"/>
            <a:ext cx="9710912" cy="5462388"/>
          </a:xfrm>
          <a:prstGeom prst="rect">
            <a:avLst/>
          </a:prstGeom>
        </p:spPr>
      </p:pic>
    </p:spTree>
    <p:extLst>
      <p:ext uri="{BB962C8B-B14F-4D97-AF65-F5344CB8AC3E}">
        <p14:creationId xmlns:p14="http://schemas.microsoft.com/office/powerpoint/2010/main" val="614803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3EDA39-A3F9-D9BA-444F-B6FA1C3E24E2}"/>
              </a:ext>
            </a:extLst>
          </p:cNvPr>
          <p:cNvSpPr>
            <a:spLocks noGrp="1"/>
          </p:cNvSpPr>
          <p:nvPr>
            <p:ph type="title"/>
          </p:nvPr>
        </p:nvSpPr>
        <p:spPr>
          <a:xfrm>
            <a:off x="630936" y="640080"/>
            <a:ext cx="4818888" cy="1481328"/>
          </a:xfrm>
        </p:spPr>
        <p:txBody>
          <a:bodyPr anchor="b">
            <a:normAutofit/>
          </a:bodyPr>
          <a:lstStyle/>
          <a:p>
            <a:r>
              <a:rPr lang="en-US" sz="5400"/>
              <a:t>References</a:t>
            </a:r>
          </a:p>
        </p:txBody>
      </p:sp>
      <p:sp>
        <p:nvSpPr>
          <p:cNvPr id="26"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qr code on a white background&#10;&#10;AI-generated content may be incorrect.">
            <a:extLst>
              <a:ext uri="{FF2B5EF4-FFF2-40B4-BE49-F238E27FC236}">
                <a16:creationId xmlns:a16="http://schemas.microsoft.com/office/drawing/2014/main" id="{9DA56433-F873-065E-F256-F2E90580B6C7}"/>
              </a:ext>
            </a:extLst>
          </p:cNvPr>
          <p:cNvPicPr>
            <a:picLocks noGrp="1" noChangeAspect="1"/>
          </p:cNvPicPr>
          <p:nvPr>
            <p:ph idx="1"/>
          </p:nvPr>
        </p:nvPicPr>
        <p:blipFill>
          <a:blip r:embed="rId2"/>
          <a:stretch>
            <a:fillRect/>
          </a:stretch>
        </p:blipFill>
        <p:spPr>
          <a:xfrm>
            <a:off x="5613268" y="468175"/>
            <a:ext cx="5817926" cy="5920284"/>
          </a:xfrm>
          <a:prstGeom prst="rect">
            <a:avLst/>
          </a:prstGeom>
        </p:spPr>
      </p:pic>
    </p:spTree>
    <p:extLst>
      <p:ext uri="{BB962C8B-B14F-4D97-AF65-F5344CB8AC3E}">
        <p14:creationId xmlns:p14="http://schemas.microsoft.com/office/powerpoint/2010/main" val="1277758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43327CA74F17469B5D7D3BC3204BEC" ma:contentTypeVersion="11" ma:contentTypeDescription="Create a new document." ma:contentTypeScope="" ma:versionID="8314e4bb76e50821b3b94942a8144d43">
  <xsd:schema xmlns:xsd="http://www.w3.org/2001/XMLSchema" xmlns:xs="http://www.w3.org/2001/XMLSchema" xmlns:p="http://schemas.microsoft.com/office/2006/metadata/properties" xmlns:ns3="33387147-c0d6-491c-aa6a-5b3a9abe6ca6" targetNamespace="http://schemas.microsoft.com/office/2006/metadata/properties" ma:root="true" ma:fieldsID="89d4de4c47b8bae4e769cae2fe427a52" ns3:_="">
    <xsd:import namespace="33387147-c0d6-491c-aa6a-5b3a9abe6ca6"/>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387147-c0d6-491c-aa6a-5b3a9abe6ca6"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33387147-c0d6-491c-aa6a-5b3a9abe6ca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0BFCFE-ADBB-45C6-A771-C9B1C36558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387147-c0d6-491c-aa6a-5b3a9abe6c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AB8D04-4AAE-4924-8329-B05D95AB23DD}">
  <ds:schemaRefs>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http://purl.org/dc/elements/1.1/"/>
    <ds:schemaRef ds:uri="http://purl.org/dc/terms/"/>
    <ds:schemaRef ds:uri="http://purl.org/dc/dcmitype/"/>
    <ds:schemaRef ds:uri="http://schemas.microsoft.com/office/2006/metadata/properties"/>
    <ds:schemaRef ds:uri="33387147-c0d6-491c-aa6a-5b3a9abe6ca6"/>
  </ds:schemaRefs>
</ds:datastoreItem>
</file>

<file path=customXml/itemProps3.xml><?xml version="1.0" encoding="utf-8"?>
<ds:datastoreItem xmlns:ds="http://schemas.openxmlformats.org/officeDocument/2006/customXml" ds:itemID="{DE3450FC-1D55-406B-9899-148E6D5EB0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5136</TotalTime>
  <Words>2132</Words>
  <Application>Microsoft Office PowerPoint</Application>
  <PresentationFormat>Widescreen</PresentationFormat>
  <Paragraphs>167</Paragraphs>
  <Slides>27</Slides>
  <Notes>16</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Aptos</vt:lpstr>
      <vt:lpstr>Aptos Display</vt:lpstr>
      <vt:lpstr>Arial</vt:lpstr>
      <vt:lpstr>Calibri</vt:lpstr>
      <vt:lpstr>Cambria Math</vt:lpstr>
      <vt:lpstr>Google Sans</vt:lpstr>
      <vt:lpstr>Wingdings</vt:lpstr>
      <vt:lpstr>Office Theme</vt:lpstr>
      <vt:lpstr>Relativity in Motion:  How Newton and Einstein Changed Science</vt:lpstr>
      <vt:lpstr>What did I study? Why is it  important?</vt:lpstr>
      <vt:lpstr>Isaac Newton</vt:lpstr>
      <vt:lpstr>Isaac Newton Animation</vt:lpstr>
      <vt:lpstr>Newton’s Apple Tree</vt:lpstr>
      <vt:lpstr>Newton’s Miracle Year</vt:lpstr>
      <vt:lpstr>Catherine Barton</vt:lpstr>
      <vt:lpstr>Later Life</vt:lpstr>
      <vt:lpstr>Knighted</vt:lpstr>
      <vt:lpstr>Newton’s Law of Universal Gravitation</vt:lpstr>
      <vt:lpstr>Newton’s Three Laws of Motion</vt:lpstr>
      <vt:lpstr>Newton’s Calculus</vt:lpstr>
      <vt:lpstr>Math Genealogy Project</vt:lpstr>
      <vt:lpstr>Albert Einstein</vt:lpstr>
      <vt:lpstr>Albert Einstein Animation</vt:lpstr>
      <vt:lpstr>Einstein's Early Life</vt:lpstr>
      <vt:lpstr>Einstein’s Miracle Year</vt:lpstr>
      <vt:lpstr>Nobel Prize</vt:lpstr>
      <vt:lpstr>Special Relativity</vt:lpstr>
      <vt:lpstr>General Relativity</vt:lpstr>
      <vt:lpstr>Time Dilation</vt:lpstr>
      <vt:lpstr>Einstein’s Mathematics </vt:lpstr>
      <vt:lpstr>Newton’s Influence on Einstein</vt:lpstr>
      <vt:lpstr>What did I expect to find?</vt:lpstr>
      <vt:lpstr>Why is it valuable?</vt:lpstr>
      <vt:lpstr>End</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Jediah L Dillon</dc:creator>
  <cp:lastModifiedBy>Jediah Dillon</cp:lastModifiedBy>
  <cp:revision>10</cp:revision>
  <dcterms:created xsi:type="dcterms:W3CDTF">2026-04-06T00:15:33Z</dcterms:created>
  <dcterms:modified xsi:type="dcterms:W3CDTF">2026-10-29T05:51:58Z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0x010100DD43327CA74F17469B5D7D3BC3204BEC</vt:lpwstr>
  </property>
</Properties>
</file>